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107.jpg" ContentType="image/jpg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handoutMasterIdLst>
    <p:handoutMasterId r:id="rId121"/>
  </p:handoutMasterIdLst>
  <p:sldIdLst>
    <p:sldId id="269" r:id="rId2"/>
    <p:sldId id="270" r:id="rId3"/>
    <p:sldId id="353" r:id="rId4"/>
    <p:sldId id="468" r:id="rId5"/>
    <p:sldId id="469" r:id="rId6"/>
    <p:sldId id="470" r:id="rId7"/>
    <p:sldId id="303" r:id="rId8"/>
    <p:sldId id="304" r:id="rId9"/>
    <p:sldId id="305" r:id="rId10"/>
    <p:sldId id="471" r:id="rId11"/>
    <p:sldId id="472" r:id="rId12"/>
    <p:sldId id="306" r:id="rId13"/>
    <p:sldId id="308" r:id="rId14"/>
    <p:sldId id="274" r:id="rId15"/>
    <p:sldId id="405" r:id="rId16"/>
    <p:sldId id="473" r:id="rId17"/>
    <p:sldId id="474" r:id="rId18"/>
    <p:sldId id="475" r:id="rId19"/>
    <p:sldId id="476" r:id="rId20"/>
    <p:sldId id="479" r:id="rId21"/>
    <p:sldId id="480" r:id="rId22"/>
    <p:sldId id="357" r:id="rId23"/>
    <p:sldId id="406" r:id="rId24"/>
    <p:sldId id="407" r:id="rId25"/>
    <p:sldId id="477" r:id="rId26"/>
    <p:sldId id="481" r:id="rId27"/>
    <p:sldId id="482" r:id="rId28"/>
    <p:sldId id="483" r:id="rId29"/>
    <p:sldId id="484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355" r:id="rId42"/>
    <p:sldId id="498" r:id="rId43"/>
    <p:sldId id="496" r:id="rId44"/>
    <p:sldId id="499" r:id="rId45"/>
    <p:sldId id="500" r:id="rId46"/>
    <p:sldId id="501" r:id="rId47"/>
    <p:sldId id="502" r:id="rId48"/>
    <p:sldId id="503" r:id="rId49"/>
    <p:sldId id="504" r:id="rId50"/>
    <p:sldId id="505" r:id="rId51"/>
    <p:sldId id="506" r:id="rId52"/>
    <p:sldId id="396" r:id="rId53"/>
    <p:sldId id="262" r:id="rId54"/>
    <p:sldId id="263" r:id="rId55"/>
    <p:sldId id="265" r:id="rId56"/>
    <p:sldId id="267" r:id="rId57"/>
    <p:sldId id="268" r:id="rId58"/>
    <p:sldId id="508" r:id="rId59"/>
    <p:sldId id="509" r:id="rId60"/>
    <p:sldId id="398" r:id="rId61"/>
    <p:sldId id="399" r:id="rId62"/>
    <p:sldId id="400" r:id="rId63"/>
    <p:sldId id="401" r:id="rId64"/>
    <p:sldId id="402" r:id="rId65"/>
    <p:sldId id="271" r:id="rId66"/>
    <p:sldId id="272" r:id="rId67"/>
    <p:sldId id="273" r:id="rId68"/>
    <p:sldId id="510" r:id="rId69"/>
    <p:sldId id="404" r:id="rId70"/>
    <p:sldId id="511" r:id="rId71"/>
    <p:sldId id="281" r:id="rId72"/>
    <p:sldId id="286" r:id="rId73"/>
    <p:sldId id="287" r:id="rId74"/>
    <p:sldId id="288" r:id="rId75"/>
    <p:sldId id="289" r:id="rId76"/>
    <p:sldId id="290" r:id="rId77"/>
    <p:sldId id="291" r:id="rId78"/>
    <p:sldId id="512" r:id="rId79"/>
    <p:sldId id="292" r:id="rId80"/>
    <p:sldId id="513" r:id="rId81"/>
    <p:sldId id="293" r:id="rId82"/>
    <p:sldId id="294" r:id="rId83"/>
    <p:sldId id="295" r:id="rId84"/>
    <p:sldId id="296" r:id="rId85"/>
    <p:sldId id="297" r:id="rId86"/>
    <p:sldId id="298" r:id="rId87"/>
    <p:sldId id="299" r:id="rId88"/>
    <p:sldId id="300" r:id="rId89"/>
    <p:sldId id="301" r:id="rId90"/>
    <p:sldId id="514" r:id="rId91"/>
    <p:sldId id="309" r:id="rId92"/>
    <p:sldId id="310" r:id="rId93"/>
    <p:sldId id="317" r:id="rId94"/>
    <p:sldId id="318" r:id="rId95"/>
    <p:sldId id="319" r:id="rId96"/>
    <p:sldId id="320" r:id="rId97"/>
    <p:sldId id="322" r:id="rId98"/>
    <p:sldId id="323" r:id="rId99"/>
    <p:sldId id="324" r:id="rId100"/>
    <p:sldId id="325" r:id="rId101"/>
    <p:sldId id="326" r:id="rId102"/>
    <p:sldId id="327" r:id="rId103"/>
    <p:sldId id="328" r:id="rId104"/>
    <p:sldId id="329" r:id="rId105"/>
    <p:sldId id="330" r:id="rId106"/>
    <p:sldId id="331" r:id="rId107"/>
    <p:sldId id="408" r:id="rId108"/>
    <p:sldId id="333" r:id="rId109"/>
    <p:sldId id="334" r:id="rId110"/>
    <p:sldId id="409" r:id="rId111"/>
    <p:sldId id="411" r:id="rId112"/>
    <p:sldId id="412" r:id="rId113"/>
    <p:sldId id="413" r:id="rId114"/>
    <p:sldId id="410" r:id="rId115"/>
    <p:sldId id="416" r:id="rId116"/>
    <p:sldId id="342" r:id="rId117"/>
    <p:sldId id="343" r:id="rId118"/>
    <p:sldId id="497" r:id="rId11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3A"/>
    <a:srgbClr val="18453B"/>
    <a:srgbClr val="064339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2" autoAdjust="0"/>
    <p:restoredTop sz="94192"/>
  </p:normalViewPr>
  <p:slideViewPr>
    <p:cSldViewPr snapToGrid="0" snapToObjects="1" showGuides="1">
      <p:cViewPr varScale="1">
        <p:scale>
          <a:sx n="103" d="100"/>
          <a:sy n="103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4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16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9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24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45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91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68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2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05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1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8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41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29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2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9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1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28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14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why </a:t>
            </a:r>
            <a:r>
              <a:rPr lang="en-US" dirty="0" err="1"/>
              <a:t>ReLU</a:t>
            </a:r>
            <a:r>
              <a:rPr lang="en-US" dirty="0"/>
              <a:t> before </a:t>
            </a:r>
            <a:r>
              <a:rPr lang="en-US" dirty="0" err="1"/>
              <a:t>MaxPool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34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5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1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73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44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5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0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13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11/1/21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4836" y="332739"/>
            <a:ext cx="7974329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9525">
              <a:spcBef>
                <a:spcPts val="4"/>
              </a:spcBef>
            </a:pPr>
            <a:r>
              <a:rPr lang="en-US" spc="-75"/>
              <a:t>Justin</a:t>
            </a:r>
            <a:r>
              <a:rPr lang="en-US" spc="-139"/>
              <a:t> </a:t>
            </a:r>
            <a:r>
              <a:rPr lang="en-US" spc="-98"/>
              <a:t>Johnson</a:t>
            </a:r>
            <a:endParaRPr lang="en-US" spc="-98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9525">
              <a:spcBef>
                <a:spcPts val="4"/>
              </a:spcBef>
            </a:pPr>
            <a:r>
              <a:rPr lang="en-US" spc="-71"/>
              <a:t>September </a:t>
            </a:r>
            <a:r>
              <a:rPr lang="en-US" spc="-68"/>
              <a:t>23,</a:t>
            </a:r>
            <a:r>
              <a:rPr lang="en-US" spc="-135"/>
              <a:t> </a:t>
            </a:r>
            <a:r>
              <a:rPr lang="en-US" spc="-79"/>
              <a:t>2020</a:t>
            </a:r>
            <a:endParaRPr lang="en-US" spc="-79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9525">
              <a:spcBef>
                <a:spcPts val="4"/>
              </a:spcBef>
            </a:pPr>
            <a:r>
              <a:rPr lang="en-US" spc="-68"/>
              <a:t>Lecture </a:t>
            </a:r>
            <a:r>
              <a:rPr lang="en-US" spc="-75"/>
              <a:t>7 </a:t>
            </a:r>
            <a:r>
              <a:rPr lang="en-US" spc="-41"/>
              <a:t>-</a:t>
            </a:r>
            <a:r>
              <a:rPr lang="en-US" spc="-150"/>
              <a:t> </a:t>
            </a:r>
            <a:fld id="{81D60167-4931-47E6-BA6A-407CBD079E47}" type="slidenum">
              <a:rPr spc="-75" smtClean="0"/>
              <a:pPr marL="9525">
                <a:spcBef>
                  <a:spcPts val="4"/>
                </a:spcBef>
              </a:pPr>
              <a:t>‹#›</a:t>
            </a:fld>
            <a:endParaRPr spc="-75" dirty="0"/>
          </a:p>
        </p:txBody>
      </p:sp>
    </p:spTree>
    <p:extLst>
      <p:ext uri="{BB962C8B-B14F-4D97-AF65-F5344CB8AC3E}">
        <p14:creationId xmlns:p14="http://schemas.microsoft.com/office/powerpoint/2010/main" val="225321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0210" y="1396491"/>
            <a:ext cx="3938588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597067" y="1396491"/>
            <a:ext cx="3938588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9525">
              <a:spcBef>
                <a:spcPts val="4"/>
              </a:spcBef>
            </a:pPr>
            <a:r>
              <a:rPr lang="en-US" spc="-75"/>
              <a:t>Justin</a:t>
            </a:r>
            <a:r>
              <a:rPr lang="en-US" spc="-139"/>
              <a:t> </a:t>
            </a:r>
            <a:r>
              <a:rPr lang="en-US" spc="-98"/>
              <a:t>Johnson</a:t>
            </a:r>
            <a:endParaRPr lang="en-US" spc="-98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9525">
              <a:spcBef>
                <a:spcPts val="4"/>
              </a:spcBef>
            </a:pPr>
            <a:r>
              <a:rPr lang="en-US" spc="-71"/>
              <a:t>September </a:t>
            </a:r>
            <a:r>
              <a:rPr lang="en-US" spc="-68"/>
              <a:t>23,</a:t>
            </a:r>
            <a:r>
              <a:rPr lang="en-US" spc="-135"/>
              <a:t> </a:t>
            </a:r>
            <a:r>
              <a:rPr lang="en-US" spc="-79"/>
              <a:t>2020</a:t>
            </a:r>
            <a:endParaRPr lang="en-US" spc="-79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9525">
              <a:spcBef>
                <a:spcPts val="4"/>
              </a:spcBef>
            </a:pPr>
            <a:r>
              <a:rPr lang="en-US" spc="-68"/>
              <a:t>Lecture </a:t>
            </a:r>
            <a:r>
              <a:rPr lang="en-US" spc="-75"/>
              <a:t>7 </a:t>
            </a:r>
            <a:r>
              <a:rPr lang="en-US" spc="-41"/>
              <a:t>-</a:t>
            </a:r>
            <a:r>
              <a:rPr lang="en-US" spc="-150"/>
              <a:t> </a:t>
            </a:r>
            <a:fld id="{81D60167-4931-47E6-BA6A-407CBD079E47}" type="slidenum">
              <a:rPr spc="-75" smtClean="0"/>
              <a:pPr marL="9525">
                <a:spcBef>
                  <a:spcPts val="4"/>
                </a:spcBef>
              </a:pPr>
              <a:t>‹#›</a:t>
            </a:fld>
            <a:endParaRPr spc="-75" dirty="0"/>
          </a:p>
        </p:txBody>
      </p:sp>
    </p:spTree>
    <p:extLst>
      <p:ext uri="{BB962C8B-B14F-4D97-AF65-F5344CB8AC3E}">
        <p14:creationId xmlns:p14="http://schemas.microsoft.com/office/powerpoint/2010/main" val="332414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  <p:sldLayoutId id="2147483699" r:id="rId6"/>
    <p:sldLayoutId id="2147483700" r:id="rId7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2659762" y="2292872"/>
            <a:ext cx="4793662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000" b="1" dirty="0"/>
              <a:t>Module 6: Deep Learning</a:t>
            </a:r>
            <a:endParaRPr lang="es-CO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327009" y="426909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64339"/>
                </a:solidFill>
              </a:rPr>
              <a:t>Oct 22</a:t>
            </a:r>
            <a:r>
              <a:rPr lang="en-US" baseline="30000" dirty="0">
                <a:solidFill>
                  <a:srgbClr val="064339"/>
                </a:solidFill>
              </a:rPr>
              <a:t>th</a:t>
            </a:r>
            <a:r>
              <a:rPr lang="en-US" dirty="0">
                <a:solidFill>
                  <a:srgbClr val="064339"/>
                </a:solidFill>
              </a:rPr>
              <a:t>, 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51690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Perceptron: Building Block of DL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41E8D265-FA03-BB4B-B496-ADC988D89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3988"/>
            <a:ext cx="91440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064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444" y="34293"/>
            <a:ext cx="414664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Example: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727" y="1808492"/>
          <a:ext cx="4464367" cy="14206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Input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6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4069" y="3274972"/>
            <a:ext cx="4321969" cy="1905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3"/>
              </a:lnSpc>
              <a:tabLst>
                <a:tab pos="2275523" algn="l"/>
                <a:tab pos="3292316" algn="l"/>
              </a:tabLst>
            </a:pPr>
            <a:r>
              <a:rPr sz="1425" spc="-116" dirty="0">
                <a:latin typeface="Arial"/>
                <a:cs typeface="Arial"/>
              </a:rPr>
              <a:t>Conv </a:t>
            </a:r>
            <a:r>
              <a:rPr sz="1425" spc="-79" dirty="0">
                <a:latin typeface="Arial"/>
                <a:cs typeface="Arial"/>
              </a:rPr>
              <a:t>(C</a:t>
            </a:r>
            <a:r>
              <a:rPr sz="1463" spc="-118" baseline="-17094" dirty="0">
                <a:latin typeface="Arial"/>
                <a:cs typeface="Arial"/>
              </a:rPr>
              <a:t>out</a:t>
            </a:r>
            <a:r>
              <a:rPr sz="1425" spc="-79" dirty="0">
                <a:latin typeface="Arial"/>
                <a:cs typeface="Arial"/>
              </a:rPr>
              <a:t>=50, </a:t>
            </a:r>
            <a:r>
              <a:rPr sz="1425" spc="-113" dirty="0">
                <a:latin typeface="Arial"/>
                <a:cs typeface="Arial"/>
              </a:rPr>
              <a:t>K=5,</a:t>
            </a:r>
            <a:r>
              <a:rPr sz="1425" spc="-19" dirty="0">
                <a:latin typeface="Arial"/>
                <a:cs typeface="Arial"/>
              </a:rPr>
              <a:t> </a:t>
            </a:r>
            <a:r>
              <a:rPr sz="1425" spc="-113" dirty="0">
                <a:latin typeface="Arial"/>
                <a:cs typeface="Arial"/>
              </a:rPr>
              <a:t>P=2,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S=1)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14</a:t>
            </a:r>
            <a:r>
              <a:rPr sz="1425" spc="-53" dirty="0">
                <a:latin typeface="Arial"/>
                <a:cs typeface="Arial"/>
              </a:rPr>
              <a:t>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14	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20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1" dirty="0">
                <a:latin typeface="Arial"/>
                <a:cs typeface="Arial"/>
              </a:rPr>
              <a:t>5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13" dirty="0">
                <a:latin typeface="Arial"/>
                <a:cs typeface="Arial"/>
              </a:rPr>
              <a:t> </a:t>
            </a:r>
            <a:r>
              <a:rPr sz="1425" spc="-71" dirty="0">
                <a:latin typeface="Arial"/>
                <a:cs typeface="Arial"/>
              </a:rPr>
              <a:t>5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14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14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86" dirty="0">
                <a:latin typeface="Arial"/>
                <a:cs typeface="Arial"/>
              </a:rPr>
              <a:t>MaxPool(K=2,</a:t>
            </a:r>
            <a:r>
              <a:rPr sz="1425" spc="-68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S=2)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1" dirty="0">
                <a:latin typeface="Arial"/>
                <a:cs typeface="Arial"/>
              </a:rPr>
              <a:t>7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</a:t>
            </a:r>
            <a:r>
              <a:rPr sz="1425" spc="-71" dirty="0">
                <a:latin typeface="Arial"/>
                <a:cs typeface="Arial"/>
              </a:rPr>
              <a:t>7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49" dirty="0">
                <a:latin typeface="Arial"/>
                <a:cs typeface="Arial"/>
              </a:rPr>
              <a:t>Flatten	</a:t>
            </a:r>
            <a:r>
              <a:rPr sz="1425" spc="-75" dirty="0">
                <a:latin typeface="Arial"/>
                <a:cs typeface="Arial"/>
              </a:rPr>
              <a:t>2450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</a:t>
            </a:r>
            <a:r>
              <a:rPr sz="1425" spc="-71" dirty="0">
                <a:latin typeface="Arial"/>
                <a:cs typeface="Arial"/>
              </a:rPr>
              <a:t>(2450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500)	</a:t>
            </a:r>
            <a:r>
              <a:rPr sz="1425" spc="-75" dirty="0">
                <a:latin typeface="Arial"/>
                <a:cs typeface="Arial"/>
              </a:rPr>
              <a:t>500	2450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(500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10)	</a:t>
            </a:r>
            <a:r>
              <a:rPr sz="1425" spc="-75" dirty="0">
                <a:latin typeface="Arial"/>
                <a:cs typeface="Arial"/>
              </a:rPr>
              <a:t>10	500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94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10</a:t>
            </a:r>
            <a:endParaRPr sz="1425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661" y="3233901"/>
            <a:ext cx="4532948" cy="2246948"/>
          </a:xfrm>
          <a:custGeom>
            <a:avLst/>
            <a:gdLst/>
            <a:ahLst/>
            <a:cxnLst/>
            <a:rect l="l" t="t" r="r" b="b"/>
            <a:pathLst>
              <a:path w="6043930" h="2995929">
                <a:moveTo>
                  <a:pt x="0" y="0"/>
                </a:moveTo>
                <a:lnTo>
                  <a:pt x="6043449" y="0"/>
                </a:lnTo>
                <a:lnTo>
                  <a:pt x="6043449" y="2995448"/>
                </a:lnTo>
                <a:lnTo>
                  <a:pt x="0" y="29954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0293" y="1204730"/>
            <a:ext cx="1479709" cy="1095375"/>
          </a:xfrm>
          <a:custGeom>
            <a:avLst/>
            <a:gdLst/>
            <a:ahLst/>
            <a:cxnLst/>
            <a:rect l="l" t="t" r="r" b="b"/>
            <a:pathLst>
              <a:path w="1972945" h="1460500">
                <a:moveTo>
                  <a:pt x="0" y="0"/>
                </a:moveTo>
                <a:lnTo>
                  <a:pt x="1972884" y="0"/>
                </a:lnTo>
                <a:lnTo>
                  <a:pt x="1972884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230" y="5384196"/>
            <a:ext cx="421386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75" dirty="0">
                <a:latin typeface="Arial"/>
                <a:cs typeface="Arial"/>
              </a:rPr>
              <a:t>Lecun </a:t>
            </a:r>
            <a:r>
              <a:rPr sz="1050" spc="-4" dirty="0">
                <a:latin typeface="Arial"/>
                <a:cs typeface="Arial"/>
              </a:rPr>
              <a:t>et </a:t>
            </a:r>
            <a:r>
              <a:rPr sz="1050" spc="-38" dirty="0">
                <a:latin typeface="Arial"/>
                <a:cs typeface="Arial"/>
              </a:rPr>
              <a:t>al, </a:t>
            </a:r>
            <a:r>
              <a:rPr sz="1050" spc="-45" dirty="0">
                <a:latin typeface="Arial"/>
                <a:cs typeface="Arial"/>
              </a:rPr>
              <a:t>“Gradient-based </a:t>
            </a:r>
            <a:r>
              <a:rPr sz="1050" spc="-34" dirty="0">
                <a:latin typeface="Arial"/>
                <a:cs typeface="Arial"/>
              </a:rPr>
              <a:t>learning applied </a:t>
            </a:r>
            <a:r>
              <a:rPr sz="1050" spc="8" dirty="0">
                <a:latin typeface="Arial"/>
                <a:cs typeface="Arial"/>
              </a:rPr>
              <a:t>to</a:t>
            </a:r>
            <a:r>
              <a:rPr sz="1050" spc="-199" dirty="0">
                <a:latin typeface="Arial"/>
                <a:cs typeface="Arial"/>
              </a:rPr>
              <a:t> </a:t>
            </a:r>
            <a:r>
              <a:rPr sz="1050" spc="-34" dirty="0">
                <a:latin typeface="Arial"/>
                <a:cs typeface="Arial"/>
              </a:rPr>
              <a:t>document </a:t>
            </a:r>
            <a:r>
              <a:rPr sz="1050" spc="-26" dirty="0">
                <a:latin typeface="Arial"/>
                <a:cs typeface="Arial"/>
              </a:rPr>
              <a:t>recognition”, </a:t>
            </a:r>
            <a:r>
              <a:rPr sz="1050" spc="-53" dirty="0">
                <a:latin typeface="Arial"/>
                <a:cs typeface="Arial"/>
              </a:rPr>
              <a:t>1998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54584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30" y="43195"/>
            <a:ext cx="385670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Example: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727" y="1808492"/>
          <a:ext cx="4464367" cy="2003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Input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1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4069" y="3846473"/>
            <a:ext cx="4094321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3"/>
              </a:lnSpc>
              <a:tabLst>
                <a:tab pos="2275523" algn="l"/>
              </a:tabLst>
            </a:pPr>
            <a:r>
              <a:rPr sz="1425" spc="-86" dirty="0">
                <a:latin typeface="Arial"/>
                <a:cs typeface="Arial"/>
              </a:rPr>
              <a:t>MaxPool(K=2,</a:t>
            </a:r>
            <a:r>
              <a:rPr sz="1425" spc="-68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S=2)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1" dirty="0">
                <a:latin typeface="Arial"/>
                <a:cs typeface="Arial"/>
              </a:rPr>
              <a:t>7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9" dirty="0">
                <a:latin typeface="Arial"/>
                <a:cs typeface="Arial"/>
              </a:rPr>
              <a:t> </a:t>
            </a:r>
            <a:r>
              <a:rPr sz="1425" spc="-71" dirty="0">
                <a:latin typeface="Arial"/>
                <a:cs typeface="Arial"/>
              </a:rPr>
              <a:t>7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49" dirty="0">
                <a:latin typeface="Arial"/>
                <a:cs typeface="Arial"/>
              </a:rPr>
              <a:t>Flatten	</a:t>
            </a:r>
            <a:r>
              <a:rPr sz="1425" spc="-75" dirty="0">
                <a:latin typeface="Arial"/>
                <a:cs typeface="Arial"/>
              </a:rPr>
              <a:t>2450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</a:t>
            </a:r>
            <a:r>
              <a:rPr sz="1425" spc="-71" dirty="0">
                <a:latin typeface="Arial"/>
                <a:cs typeface="Arial"/>
              </a:rPr>
              <a:t>(2450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500)	</a:t>
            </a:r>
            <a:r>
              <a:rPr sz="1425" spc="-75" dirty="0">
                <a:latin typeface="Arial"/>
                <a:cs typeface="Arial"/>
              </a:rPr>
              <a:t>500	2450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39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(500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10)	</a:t>
            </a:r>
            <a:r>
              <a:rPr sz="1425" spc="-75" dirty="0">
                <a:latin typeface="Arial"/>
                <a:cs typeface="Arial"/>
              </a:rPr>
              <a:t>10	500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05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10</a:t>
            </a:r>
            <a:endParaRPr sz="1425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661" y="3825108"/>
            <a:ext cx="4532948" cy="1655445"/>
          </a:xfrm>
          <a:custGeom>
            <a:avLst/>
            <a:gdLst/>
            <a:ahLst/>
            <a:cxnLst/>
            <a:rect l="l" t="t" r="r" b="b"/>
            <a:pathLst>
              <a:path w="6043930" h="2207260">
                <a:moveTo>
                  <a:pt x="0" y="0"/>
                </a:moveTo>
                <a:lnTo>
                  <a:pt x="6043449" y="0"/>
                </a:lnTo>
                <a:lnTo>
                  <a:pt x="6043449" y="2207171"/>
                </a:lnTo>
                <a:lnTo>
                  <a:pt x="0" y="22071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62396" y="1204730"/>
            <a:ext cx="1052513" cy="1095375"/>
          </a:xfrm>
          <a:custGeom>
            <a:avLst/>
            <a:gdLst/>
            <a:ahLst/>
            <a:cxnLst/>
            <a:rect l="l" t="t" r="r" b="b"/>
            <a:pathLst>
              <a:path w="1403350" h="1460500">
                <a:moveTo>
                  <a:pt x="0" y="0"/>
                </a:moveTo>
                <a:lnTo>
                  <a:pt x="1403130" y="0"/>
                </a:lnTo>
                <a:lnTo>
                  <a:pt x="1403130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230" y="5384196"/>
            <a:ext cx="421386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75" dirty="0">
                <a:latin typeface="Arial"/>
                <a:cs typeface="Arial"/>
              </a:rPr>
              <a:t>Lecun </a:t>
            </a:r>
            <a:r>
              <a:rPr sz="1050" spc="-4" dirty="0">
                <a:latin typeface="Arial"/>
                <a:cs typeface="Arial"/>
              </a:rPr>
              <a:t>et </a:t>
            </a:r>
            <a:r>
              <a:rPr sz="1050" spc="-38" dirty="0">
                <a:latin typeface="Arial"/>
                <a:cs typeface="Arial"/>
              </a:rPr>
              <a:t>al, </a:t>
            </a:r>
            <a:r>
              <a:rPr sz="1050" spc="-45" dirty="0">
                <a:latin typeface="Arial"/>
                <a:cs typeface="Arial"/>
              </a:rPr>
              <a:t>“Gradient-based </a:t>
            </a:r>
            <a:r>
              <a:rPr sz="1050" spc="-34" dirty="0">
                <a:latin typeface="Arial"/>
                <a:cs typeface="Arial"/>
              </a:rPr>
              <a:t>learning applied </a:t>
            </a:r>
            <a:r>
              <a:rPr sz="1050" spc="8" dirty="0">
                <a:latin typeface="Arial"/>
                <a:cs typeface="Arial"/>
              </a:rPr>
              <a:t>to</a:t>
            </a:r>
            <a:r>
              <a:rPr sz="1050" spc="-199" dirty="0">
                <a:latin typeface="Arial"/>
                <a:cs typeface="Arial"/>
              </a:rPr>
              <a:t> </a:t>
            </a:r>
            <a:r>
              <a:rPr sz="1050" spc="-34" dirty="0">
                <a:latin typeface="Arial"/>
                <a:cs typeface="Arial"/>
              </a:rPr>
              <a:t>document </a:t>
            </a:r>
            <a:r>
              <a:rPr sz="1050" spc="-26" dirty="0">
                <a:latin typeface="Arial"/>
                <a:cs typeface="Arial"/>
              </a:rPr>
              <a:t>recognition”, </a:t>
            </a:r>
            <a:r>
              <a:rPr sz="1050" spc="-53" dirty="0">
                <a:latin typeface="Arial"/>
                <a:cs typeface="Arial"/>
              </a:rPr>
              <a:t>1998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9709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33" y="0"/>
            <a:ext cx="446436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Example: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727" y="1808492"/>
          <a:ext cx="4464367" cy="2288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Input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1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4069" y="4132223"/>
            <a:ext cx="4094321" cy="1055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3"/>
              </a:lnSpc>
              <a:tabLst>
                <a:tab pos="2275523" algn="l"/>
              </a:tabLst>
            </a:pPr>
            <a:r>
              <a:rPr sz="1425" spc="-49" dirty="0">
                <a:latin typeface="Arial"/>
                <a:cs typeface="Arial"/>
              </a:rPr>
              <a:t>Flatten	</a:t>
            </a:r>
            <a:r>
              <a:rPr sz="1425" spc="-75" dirty="0">
                <a:latin typeface="Arial"/>
                <a:cs typeface="Arial"/>
              </a:rPr>
              <a:t>2450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</a:t>
            </a:r>
            <a:r>
              <a:rPr sz="1425" spc="-71" dirty="0">
                <a:latin typeface="Arial"/>
                <a:cs typeface="Arial"/>
              </a:rPr>
              <a:t>(2450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500)	</a:t>
            </a:r>
            <a:r>
              <a:rPr sz="1425" spc="-75" dirty="0">
                <a:latin typeface="Arial"/>
                <a:cs typeface="Arial"/>
              </a:rPr>
              <a:t>500	2450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39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(500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10)	</a:t>
            </a:r>
            <a:r>
              <a:rPr sz="1425" spc="-75" dirty="0">
                <a:latin typeface="Arial"/>
                <a:cs typeface="Arial"/>
              </a:rPr>
              <a:t>10	500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05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10</a:t>
            </a:r>
            <a:endParaRPr sz="1425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661" y="4108888"/>
            <a:ext cx="4532948" cy="1371600"/>
          </a:xfrm>
          <a:custGeom>
            <a:avLst/>
            <a:gdLst/>
            <a:ahLst/>
            <a:cxnLst/>
            <a:rect l="l" t="t" r="r" b="b"/>
            <a:pathLst>
              <a:path w="6043930" h="1828800">
                <a:moveTo>
                  <a:pt x="0" y="0"/>
                </a:moveTo>
                <a:lnTo>
                  <a:pt x="6043449" y="0"/>
                </a:lnTo>
                <a:lnTo>
                  <a:pt x="6043449" y="1828799"/>
                </a:lnTo>
                <a:lnTo>
                  <a:pt x="0" y="1828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35361" y="1192905"/>
            <a:ext cx="780574" cy="1095375"/>
          </a:xfrm>
          <a:custGeom>
            <a:avLst/>
            <a:gdLst/>
            <a:ahLst/>
            <a:cxnLst/>
            <a:rect l="l" t="t" r="r" b="b"/>
            <a:pathLst>
              <a:path w="1040765" h="1460500">
                <a:moveTo>
                  <a:pt x="0" y="0"/>
                </a:moveTo>
                <a:lnTo>
                  <a:pt x="1040523" y="0"/>
                </a:lnTo>
                <a:lnTo>
                  <a:pt x="1040523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230" y="5384196"/>
            <a:ext cx="421386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75" dirty="0">
                <a:latin typeface="Arial"/>
                <a:cs typeface="Arial"/>
              </a:rPr>
              <a:t>Lecun </a:t>
            </a:r>
            <a:r>
              <a:rPr sz="1050" spc="-4" dirty="0">
                <a:latin typeface="Arial"/>
                <a:cs typeface="Arial"/>
              </a:rPr>
              <a:t>et </a:t>
            </a:r>
            <a:r>
              <a:rPr sz="1050" spc="-38" dirty="0">
                <a:latin typeface="Arial"/>
                <a:cs typeface="Arial"/>
              </a:rPr>
              <a:t>al, </a:t>
            </a:r>
            <a:r>
              <a:rPr sz="1050" spc="-45" dirty="0">
                <a:latin typeface="Arial"/>
                <a:cs typeface="Arial"/>
              </a:rPr>
              <a:t>“Gradient-based </a:t>
            </a:r>
            <a:r>
              <a:rPr sz="1050" spc="-34" dirty="0">
                <a:latin typeface="Arial"/>
                <a:cs typeface="Arial"/>
              </a:rPr>
              <a:t>learning applied </a:t>
            </a:r>
            <a:r>
              <a:rPr sz="1050" spc="8" dirty="0">
                <a:latin typeface="Arial"/>
                <a:cs typeface="Arial"/>
              </a:rPr>
              <a:t>to</a:t>
            </a:r>
            <a:r>
              <a:rPr sz="1050" spc="-199" dirty="0">
                <a:latin typeface="Arial"/>
                <a:cs typeface="Arial"/>
              </a:rPr>
              <a:t> </a:t>
            </a:r>
            <a:r>
              <a:rPr sz="1050" spc="-34" dirty="0">
                <a:latin typeface="Arial"/>
                <a:cs typeface="Arial"/>
              </a:rPr>
              <a:t>document </a:t>
            </a:r>
            <a:r>
              <a:rPr sz="1050" spc="-26" dirty="0">
                <a:latin typeface="Arial"/>
                <a:cs typeface="Arial"/>
              </a:rPr>
              <a:t>recognition”, </a:t>
            </a:r>
            <a:r>
              <a:rPr sz="1050" spc="-53" dirty="0">
                <a:latin typeface="Arial"/>
                <a:cs typeface="Arial"/>
              </a:rPr>
              <a:t>1998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581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08" y="0"/>
            <a:ext cx="390710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Example: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727" y="1808492"/>
          <a:ext cx="4464367" cy="2573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Input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Flatten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2450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4069" y="4417972"/>
            <a:ext cx="4094321" cy="7720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3"/>
              </a:lnSpc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</a:t>
            </a:r>
            <a:r>
              <a:rPr sz="1425" spc="-71" dirty="0">
                <a:latin typeface="Arial"/>
                <a:cs typeface="Arial"/>
              </a:rPr>
              <a:t>(2450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500)	</a:t>
            </a:r>
            <a:r>
              <a:rPr sz="1425" spc="-75" dirty="0">
                <a:latin typeface="Arial"/>
                <a:cs typeface="Arial"/>
              </a:rPr>
              <a:t>500	2450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39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(500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10)	</a:t>
            </a:r>
            <a:r>
              <a:rPr sz="1425" spc="-75" dirty="0">
                <a:latin typeface="Arial"/>
                <a:cs typeface="Arial"/>
              </a:rPr>
              <a:t>10	500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05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10</a:t>
            </a:r>
            <a:endParaRPr sz="1425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661" y="4392667"/>
            <a:ext cx="4532948" cy="1088231"/>
          </a:xfrm>
          <a:custGeom>
            <a:avLst/>
            <a:gdLst/>
            <a:ahLst/>
            <a:cxnLst/>
            <a:rect l="l" t="t" r="r" b="b"/>
            <a:pathLst>
              <a:path w="6043930" h="1450975">
                <a:moveTo>
                  <a:pt x="0" y="0"/>
                </a:moveTo>
                <a:lnTo>
                  <a:pt x="6043449" y="0"/>
                </a:lnTo>
                <a:lnTo>
                  <a:pt x="6043449" y="1450427"/>
                </a:lnTo>
                <a:lnTo>
                  <a:pt x="0" y="14504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01911" y="1169258"/>
            <a:ext cx="745331" cy="1095375"/>
          </a:xfrm>
          <a:custGeom>
            <a:avLst/>
            <a:gdLst/>
            <a:ahLst/>
            <a:cxnLst/>
            <a:rect l="l" t="t" r="r" b="b"/>
            <a:pathLst>
              <a:path w="993775" h="1460500">
                <a:moveTo>
                  <a:pt x="0" y="0"/>
                </a:moveTo>
                <a:lnTo>
                  <a:pt x="993225" y="0"/>
                </a:lnTo>
                <a:lnTo>
                  <a:pt x="993225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230" y="5384196"/>
            <a:ext cx="421386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75" dirty="0">
                <a:latin typeface="Arial"/>
                <a:cs typeface="Arial"/>
              </a:rPr>
              <a:t>Lecun </a:t>
            </a:r>
            <a:r>
              <a:rPr sz="1050" spc="-4" dirty="0">
                <a:latin typeface="Arial"/>
                <a:cs typeface="Arial"/>
              </a:rPr>
              <a:t>et </a:t>
            </a:r>
            <a:r>
              <a:rPr sz="1050" spc="-38" dirty="0">
                <a:latin typeface="Arial"/>
                <a:cs typeface="Arial"/>
              </a:rPr>
              <a:t>al, </a:t>
            </a:r>
            <a:r>
              <a:rPr sz="1050" spc="-45" dirty="0">
                <a:latin typeface="Arial"/>
                <a:cs typeface="Arial"/>
              </a:rPr>
              <a:t>“Gradient-based </a:t>
            </a:r>
            <a:r>
              <a:rPr sz="1050" spc="-34" dirty="0">
                <a:latin typeface="Arial"/>
                <a:cs typeface="Arial"/>
              </a:rPr>
              <a:t>learning applied </a:t>
            </a:r>
            <a:r>
              <a:rPr sz="1050" spc="8" dirty="0">
                <a:latin typeface="Arial"/>
                <a:cs typeface="Arial"/>
              </a:rPr>
              <a:t>to</a:t>
            </a:r>
            <a:r>
              <a:rPr sz="1050" spc="-199" dirty="0">
                <a:latin typeface="Arial"/>
                <a:cs typeface="Arial"/>
              </a:rPr>
              <a:t> </a:t>
            </a:r>
            <a:r>
              <a:rPr sz="1050" spc="-34" dirty="0">
                <a:latin typeface="Arial"/>
                <a:cs typeface="Arial"/>
              </a:rPr>
              <a:t>document </a:t>
            </a:r>
            <a:r>
              <a:rPr sz="1050" spc="-26" dirty="0">
                <a:latin typeface="Arial"/>
                <a:cs typeface="Arial"/>
              </a:rPr>
              <a:t>recognition”, </a:t>
            </a:r>
            <a:r>
              <a:rPr sz="1050" spc="-53" dirty="0">
                <a:latin typeface="Arial"/>
                <a:cs typeface="Arial"/>
              </a:rPr>
              <a:t>1998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8801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43" y="0"/>
            <a:ext cx="351436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Example: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727" y="1808492"/>
          <a:ext cx="4464367" cy="3145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Input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Flatten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2450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Linear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(2450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500)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2450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6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CFD5EA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4069" y="4989473"/>
            <a:ext cx="39109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3"/>
              </a:lnSpc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(500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10)	</a:t>
            </a:r>
            <a:r>
              <a:rPr sz="1425" spc="-75" dirty="0">
                <a:latin typeface="Arial"/>
                <a:cs typeface="Arial"/>
              </a:rPr>
              <a:t>10	500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46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10</a:t>
            </a:r>
            <a:endParaRPr sz="1425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661" y="4960226"/>
            <a:ext cx="4532948" cy="520541"/>
          </a:xfrm>
          <a:custGeom>
            <a:avLst/>
            <a:gdLst/>
            <a:ahLst/>
            <a:cxnLst/>
            <a:rect l="l" t="t" r="r" b="b"/>
            <a:pathLst>
              <a:path w="6043930" h="694054">
                <a:moveTo>
                  <a:pt x="0" y="0"/>
                </a:moveTo>
                <a:lnTo>
                  <a:pt x="6043449" y="0"/>
                </a:lnTo>
                <a:lnTo>
                  <a:pt x="6043449" y="693682"/>
                </a:lnTo>
                <a:lnTo>
                  <a:pt x="0" y="6936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3865" y="1169258"/>
            <a:ext cx="745331" cy="1095375"/>
          </a:xfrm>
          <a:custGeom>
            <a:avLst/>
            <a:gdLst/>
            <a:ahLst/>
            <a:cxnLst/>
            <a:rect l="l" t="t" r="r" b="b"/>
            <a:pathLst>
              <a:path w="993775" h="1460500">
                <a:moveTo>
                  <a:pt x="0" y="0"/>
                </a:moveTo>
                <a:lnTo>
                  <a:pt x="993225" y="0"/>
                </a:lnTo>
                <a:lnTo>
                  <a:pt x="993225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230" y="5384196"/>
            <a:ext cx="421386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75" dirty="0">
                <a:latin typeface="Arial"/>
                <a:cs typeface="Arial"/>
              </a:rPr>
              <a:t>Lecun </a:t>
            </a:r>
            <a:r>
              <a:rPr sz="1050" spc="-4" dirty="0">
                <a:latin typeface="Arial"/>
                <a:cs typeface="Arial"/>
              </a:rPr>
              <a:t>et </a:t>
            </a:r>
            <a:r>
              <a:rPr sz="1050" spc="-38" dirty="0">
                <a:latin typeface="Arial"/>
                <a:cs typeface="Arial"/>
              </a:rPr>
              <a:t>al, </a:t>
            </a:r>
            <a:r>
              <a:rPr sz="1050" spc="-45" dirty="0">
                <a:latin typeface="Arial"/>
                <a:cs typeface="Arial"/>
              </a:rPr>
              <a:t>“Gradient-based </a:t>
            </a:r>
            <a:r>
              <a:rPr sz="1050" spc="-34" dirty="0">
                <a:latin typeface="Arial"/>
                <a:cs typeface="Arial"/>
              </a:rPr>
              <a:t>learning applied </a:t>
            </a:r>
            <a:r>
              <a:rPr sz="1050" spc="8" dirty="0">
                <a:latin typeface="Arial"/>
                <a:cs typeface="Arial"/>
              </a:rPr>
              <a:t>to</a:t>
            </a:r>
            <a:r>
              <a:rPr sz="1050" spc="-199" dirty="0">
                <a:latin typeface="Arial"/>
                <a:cs typeface="Arial"/>
              </a:rPr>
              <a:t> </a:t>
            </a:r>
            <a:r>
              <a:rPr sz="1050" spc="-34" dirty="0">
                <a:latin typeface="Arial"/>
                <a:cs typeface="Arial"/>
              </a:rPr>
              <a:t>document </a:t>
            </a:r>
            <a:r>
              <a:rPr sz="1050" spc="-26" dirty="0">
                <a:latin typeface="Arial"/>
                <a:cs typeface="Arial"/>
              </a:rPr>
              <a:t>recognition”, </a:t>
            </a:r>
            <a:r>
              <a:rPr sz="1050" spc="-53" dirty="0">
                <a:latin typeface="Arial"/>
                <a:cs typeface="Arial"/>
              </a:rPr>
              <a:t>1998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6892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33" y="0"/>
            <a:ext cx="446436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Example: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727" y="1808492"/>
          <a:ext cx="4464367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Input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Flatten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2450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Linear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(2450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500)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2450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Linear (500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10)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8075886" y="1342039"/>
            <a:ext cx="745331" cy="756761"/>
          </a:xfrm>
          <a:custGeom>
            <a:avLst/>
            <a:gdLst/>
            <a:ahLst/>
            <a:cxnLst/>
            <a:rect l="l" t="t" r="r" b="b"/>
            <a:pathLst>
              <a:path w="993775" h="1009014">
                <a:moveTo>
                  <a:pt x="0" y="0"/>
                </a:moveTo>
                <a:lnTo>
                  <a:pt x="993225" y="0"/>
                </a:lnTo>
                <a:lnTo>
                  <a:pt x="993225" y="1008994"/>
                </a:lnTo>
                <a:lnTo>
                  <a:pt x="0" y="10089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30" y="5384196"/>
            <a:ext cx="421386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75" dirty="0">
                <a:latin typeface="Arial"/>
                <a:cs typeface="Arial"/>
              </a:rPr>
              <a:t>Lecun </a:t>
            </a:r>
            <a:r>
              <a:rPr sz="1050" spc="-4" dirty="0">
                <a:latin typeface="Arial"/>
                <a:cs typeface="Arial"/>
              </a:rPr>
              <a:t>et </a:t>
            </a:r>
            <a:r>
              <a:rPr sz="1050" spc="-38" dirty="0">
                <a:latin typeface="Arial"/>
                <a:cs typeface="Arial"/>
              </a:rPr>
              <a:t>al, </a:t>
            </a:r>
            <a:r>
              <a:rPr sz="1050" spc="-45" dirty="0">
                <a:latin typeface="Arial"/>
                <a:cs typeface="Arial"/>
              </a:rPr>
              <a:t>“Gradient-based </a:t>
            </a:r>
            <a:r>
              <a:rPr sz="1050" spc="-34" dirty="0">
                <a:latin typeface="Arial"/>
                <a:cs typeface="Arial"/>
              </a:rPr>
              <a:t>learning applied </a:t>
            </a:r>
            <a:r>
              <a:rPr sz="1050" spc="8" dirty="0">
                <a:latin typeface="Arial"/>
                <a:cs typeface="Arial"/>
              </a:rPr>
              <a:t>to</a:t>
            </a:r>
            <a:r>
              <a:rPr sz="1050" spc="-199" dirty="0">
                <a:latin typeface="Arial"/>
                <a:cs typeface="Arial"/>
              </a:rPr>
              <a:t> </a:t>
            </a:r>
            <a:r>
              <a:rPr sz="1050" spc="-34" dirty="0">
                <a:latin typeface="Arial"/>
                <a:cs typeface="Arial"/>
              </a:rPr>
              <a:t>document </a:t>
            </a:r>
            <a:r>
              <a:rPr sz="1050" spc="-26" dirty="0">
                <a:latin typeface="Arial"/>
                <a:cs typeface="Arial"/>
              </a:rPr>
              <a:t>recognition”, </a:t>
            </a:r>
            <a:r>
              <a:rPr sz="1050" spc="-53" dirty="0">
                <a:latin typeface="Arial"/>
                <a:cs typeface="Arial"/>
              </a:rPr>
              <a:t>1998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6409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444" y="58"/>
            <a:ext cx="366672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Example: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727" y="1808492"/>
          <a:ext cx="4464367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Input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=50,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MaxPool(K=2,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Flatten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2450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Linear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(2450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500)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2450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Linear (500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-&gt;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10)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500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7230" y="5384196"/>
            <a:ext cx="421386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75" dirty="0">
                <a:latin typeface="Arial"/>
                <a:cs typeface="Arial"/>
              </a:rPr>
              <a:t>Lecun </a:t>
            </a:r>
            <a:r>
              <a:rPr sz="1050" spc="-4" dirty="0">
                <a:latin typeface="Arial"/>
                <a:cs typeface="Arial"/>
              </a:rPr>
              <a:t>et </a:t>
            </a:r>
            <a:r>
              <a:rPr sz="1050" spc="-38" dirty="0">
                <a:latin typeface="Arial"/>
                <a:cs typeface="Arial"/>
              </a:rPr>
              <a:t>al, </a:t>
            </a:r>
            <a:r>
              <a:rPr sz="1050" spc="-45" dirty="0">
                <a:latin typeface="Arial"/>
                <a:cs typeface="Arial"/>
              </a:rPr>
              <a:t>“Gradient-based </a:t>
            </a:r>
            <a:r>
              <a:rPr sz="1050" spc="-34" dirty="0">
                <a:latin typeface="Arial"/>
                <a:cs typeface="Arial"/>
              </a:rPr>
              <a:t>learning applied </a:t>
            </a:r>
            <a:r>
              <a:rPr sz="1050" spc="8" dirty="0">
                <a:latin typeface="Arial"/>
                <a:cs typeface="Arial"/>
              </a:rPr>
              <a:t>to</a:t>
            </a:r>
            <a:r>
              <a:rPr sz="1050" spc="-199" dirty="0">
                <a:latin typeface="Arial"/>
                <a:cs typeface="Arial"/>
              </a:rPr>
              <a:t> </a:t>
            </a:r>
            <a:r>
              <a:rPr sz="1050" spc="-34" dirty="0">
                <a:latin typeface="Arial"/>
                <a:cs typeface="Arial"/>
              </a:rPr>
              <a:t>document </a:t>
            </a:r>
            <a:r>
              <a:rPr sz="1050" spc="-26" dirty="0">
                <a:latin typeface="Arial"/>
                <a:cs typeface="Arial"/>
              </a:rPr>
              <a:t>recognition”, </a:t>
            </a:r>
            <a:r>
              <a:rPr sz="1050" spc="-53" dirty="0">
                <a:latin typeface="Arial"/>
                <a:cs typeface="Arial"/>
              </a:rPr>
              <a:t>1998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4348" y="2697861"/>
            <a:ext cx="3366135" cy="22948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206" dirty="0">
                <a:latin typeface="Arial"/>
                <a:cs typeface="Arial"/>
              </a:rPr>
              <a:t>As </a:t>
            </a:r>
            <a:r>
              <a:rPr sz="2100" spc="-83" dirty="0">
                <a:latin typeface="Arial"/>
                <a:cs typeface="Arial"/>
              </a:rPr>
              <a:t>we </a:t>
            </a:r>
            <a:r>
              <a:rPr sz="2100" spc="-131" dirty="0">
                <a:latin typeface="Arial"/>
                <a:cs typeface="Arial"/>
              </a:rPr>
              <a:t>go </a:t>
            </a:r>
            <a:r>
              <a:rPr sz="2100" spc="-49" dirty="0">
                <a:latin typeface="Arial"/>
                <a:cs typeface="Arial"/>
              </a:rPr>
              <a:t>through </a:t>
            </a:r>
            <a:r>
              <a:rPr sz="2100" spc="-26" dirty="0">
                <a:latin typeface="Arial"/>
                <a:cs typeface="Arial"/>
              </a:rPr>
              <a:t>the</a:t>
            </a:r>
            <a:r>
              <a:rPr sz="2100" spc="-101" dirty="0">
                <a:latin typeface="Arial"/>
                <a:cs typeface="Arial"/>
              </a:rPr>
              <a:t> </a:t>
            </a:r>
            <a:r>
              <a:rPr sz="2100" spc="-38" dirty="0">
                <a:latin typeface="Arial"/>
                <a:cs typeface="Arial"/>
              </a:rPr>
              <a:t>network: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75">
              <a:latin typeface="Arial"/>
              <a:cs typeface="Arial"/>
            </a:endParaRPr>
          </a:p>
          <a:p>
            <a:pPr marL="9525"/>
            <a:r>
              <a:rPr sz="2100" spc="-101" dirty="0">
                <a:latin typeface="Arial"/>
                <a:cs typeface="Arial"/>
              </a:rPr>
              <a:t>Spatial </a:t>
            </a:r>
            <a:r>
              <a:rPr sz="2100" spc="-153" dirty="0">
                <a:latin typeface="Arial"/>
                <a:cs typeface="Arial"/>
              </a:rPr>
              <a:t>size</a:t>
            </a:r>
            <a:r>
              <a:rPr sz="2100" spc="-127" dirty="0">
                <a:latin typeface="Arial"/>
                <a:cs typeface="Arial"/>
              </a:rPr>
              <a:t> </a:t>
            </a:r>
            <a:r>
              <a:rPr sz="2100" b="1" spc="-188" dirty="0">
                <a:latin typeface="Arial"/>
                <a:cs typeface="Arial"/>
              </a:rPr>
              <a:t>decreases</a:t>
            </a:r>
            <a:endParaRPr sz="2100">
              <a:latin typeface="Arial"/>
              <a:cs typeface="Arial"/>
            </a:endParaRPr>
          </a:p>
          <a:p>
            <a:pPr marL="9525">
              <a:spcBef>
                <a:spcPts val="38"/>
              </a:spcBef>
            </a:pPr>
            <a:r>
              <a:rPr sz="2100" spc="-101" dirty="0">
                <a:latin typeface="Arial"/>
                <a:cs typeface="Arial"/>
              </a:rPr>
              <a:t>(using </a:t>
            </a:r>
            <a:r>
              <a:rPr sz="2100" spc="-60" dirty="0">
                <a:latin typeface="Arial"/>
                <a:cs typeface="Arial"/>
              </a:rPr>
              <a:t>pooling </a:t>
            </a:r>
            <a:r>
              <a:rPr sz="2100" spc="-19" dirty="0">
                <a:latin typeface="Arial"/>
                <a:cs typeface="Arial"/>
              </a:rPr>
              <a:t>or </a:t>
            </a:r>
            <a:r>
              <a:rPr sz="2100" spc="-53" dirty="0">
                <a:latin typeface="Arial"/>
                <a:cs typeface="Arial"/>
              </a:rPr>
              <a:t>strided</a:t>
            </a:r>
            <a:r>
              <a:rPr sz="2100" spc="-289" dirty="0">
                <a:latin typeface="Arial"/>
                <a:cs typeface="Arial"/>
              </a:rPr>
              <a:t> </a:t>
            </a:r>
            <a:r>
              <a:rPr sz="2100" spc="-101" dirty="0">
                <a:latin typeface="Arial"/>
                <a:cs typeface="Arial"/>
              </a:rPr>
              <a:t>conv)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75">
              <a:latin typeface="Arial"/>
              <a:cs typeface="Arial"/>
            </a:endParaRPr>
          </a:p>
          <a:p>
            <a:pPr marL="9525"/>
            <a:r>
              <a:rPr sz="2100" spc="-75" dirty="0">
                <a:latin typeface="Arial"/>
                <a:cs typeface="Arial"/>
              </a:rPr>
              <a:t>Number </a:t>
            </a:r>
            <a:r>
              <a:rPr sz="2100" spc="-4" dirty="0">
                <a:latin typeface="Arial"/>
                <a:cs typeface="Arial"/>
              </a:rPr>
              <a:t>of </a:t>
            </a:r>
            <a:r>
              <a:rPr sz="2100" spc="-109" dirty="0">
                <a:latin typeface="Arial"/>
                <a:cs typeface="Arial"/>
              </a:rPr>
              <a:t>channels</a:t>
            </a:r>
            <a:r>
              <a:rPr sz="2100" spc="-289" dirty="0">
                <a:latin typeface="Arial"/>
                <a:cs typeface="Arial"/>
              </a:rPr>
              <a:t> </a:t>
            </a:r>
            <a:r>
              <a:rPr sz="2100" b="1" spc="-184" dirty="0">
                <a:latin typeface="Arial"/>
                <a:cs typeface="Arial"/>
              </a:rPr>
              <a:t>increases</a:t>
            </a:r>
            <a:endParaRPr sz="2100">
              <a:latin typeface="Arial"/>
              <a:cs typeface="Arial"/>
            </a:endParaRPr>
          </a:p>
          <a:p>
            <a:pPr marL="9525">
              <a:spcBef>
                <a:spcPts val="34"/>
              </a:spcBef>
            </a:pPr>
            <a:r>
              <a:rPr sz="2100" spc="-15" dirty="0">
                <a:latin typeface="Arial"/>
                <a:cs typeface="Arial"/>
              </a:rPr>
              <a:t>(total “volume” </a:t>
            </a:r>
            <a:r>
              <a:rPr sz="2100" spc="-113" dirty="0">
                <a:latin typeface="Arial"/>
                <a:cs typeface="Arial"/>
              </a:rPr>
              <a:t>is</a:t>
            </a:r>
            <a:r>
              <a:rPr sz="2100" spc="-296" dirty="0">
                <a:latin typeface="Arial"/>
                <a:cs typeface="Arial"/>
              </a:rPr>
              <a:t> </a:t>
            </a:r>
            <a:r>
              <a:rPr sz="2100" spc="-75" dirty="0">
                <a:latin typeface="Arial"/>
                <a:cs typeface="Arial"/>
              </a:rPr>
              <a:t>preserved!)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31035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B179DF5A-64DC-214A-92CF-2EBA9BDA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1969693"/>
            <a:ext cx="8210550" cy="401002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44" y="8960"/>
            <a:ext cx="5115178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99" dirty="0">
                <a:solidFill>
                  <a:schemeClr val="bg1"/>
                </a:solidFill>
              </a:rPr>
              <a:t>Hyperparameters for CNN</a:t>
            </a:r>
            <a:endParaRPr spc="-18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24819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3776" y="2686405"/>
            <a:ext cx="345398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69" dirty="0"/>
              <a:t>Batch</a:t>
            </a:r>
            <a:r>
              <a:rPr lang="zh-CN" altLang="en-US" spc="-169" dirty="0"/>
              <a:t> </a:t>
            </a:r>
            <a:r>
              <a:rPr lang="en-US" altLang="zh-CN" spc="-169" dirty="0"/>
              <a:t>Normalization</a:t>
            </a:r>
            <a:endParaRPr spc="-98" dirty="0"/>
          </a:p>
        </p:txBody>
      </p:sp>
    </p:spTree>
    <p:extLst>
      <p:ext uri="{BB962C8B-B14F-4D97-AF65-F5344CB8AC3E}">
        <p14:creationId xmlns:p14="http://schemas.microsoft.com/office/powerpoint/2010/main" val="331690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92031"/>
            <a:ext cx="858404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84" dirty="0">
                <a:solidFill>
                  <a:schemeClr val="bg1"/>
                </a:solidFill>
              </a:rPr>
              <a:t>Batch</a:t>
            </a:r>
            <a:r>
              <a:rPr lang="en-US" spc="-214" dirty="0">
                <a:solidFill>
                  <a:schemeClr val="bg1"/>
                </a:solidFill>
              </a:rPr>
              <a:t> </a:t>
            </a:r>
            <a:r>
              <a:rPr lang="en-US" spc="-113" dirty="0">
                <a:solidFill>
                  <a:schemeClr val="bg1"/>
                </a:solidFill>
              </a:rPr>
              <a:t>Normalization</a:t>
            </a:r>
            <a:endParaRPr spc="-11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482" y="1775078"/>
            <a:ext cx="8409146" cy="2217883"/>
          </a:xfrm>
          <a:prstGeom prst="rect">
            <a:avLst/>
          </a:prstGeom>
        </p:spPr>
        <p:txBody>
          <a:bodyPr vert="horz" wrap="square" lIns="0" tIns="25241" rIns="0" bIns="0" rtlCol="0">
            <a:spAutoFit/>
          </a:bodyPr>
          <a:lstStyle/>
          <a:p>
            <a:pPr marL="9525" marR="471964">
              <a:lnSpc>
                <a:spcPts val="2843"/>
              </a:lnSpc>
              <a:spcBef>
                <a:spcPts val="199"/>
              </a:spcBef>
            </a:pPr>
            <a:r>
              <a:rPr lang="en-US" sz="2400" spc="-98" dirty="0">
                <a:latin typeface="Calibri" panose="020F0502020204030204" pitchFamily="34" charset="0"/>
                <a:cs typeface="Calibri" panose="020F0502020204030204" pitchFamily="34" charset="0"/>
              </a:rPr>
              <a:t>Recall: we do normalization for the input of the DNN.</a:t>
            </a:r>
          </a:p>
          <a:p>
            <a:pPr marL="9525" marR="471964">
              <a:lnSpc>
                <a:spcPts val="2843"/>
              </a:lnSpc>
              <a:spcBef>
                <a:spcPts val="199"/>
              </a:spcBef>
            </a:pPr>
            <a:endParaRPr lang="en-US" sz="2400" spc="-98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marR="471964">
              <a:lnSpc>
                <a:spcPts val="2843"/>
              </a:lnSpc>
              <a:spcBef>
                <a:spcPts val="199"/>
              </a:spcBef>
            </a:pPr>
            <a:r>
              <a:rPr sz="2400" spc="-98" dirty="0">
                <a:latin typeface="Calibri" panose="020F0502020204030204" pitchFamily="34" charset="0"/>
                <a:cs typeface="Calibri" panose="020F0502020204030204" pitchFamily="34" charset="0"/>
              </a:rPr>
              <a:t>Idea: </a:t>
            </a:r>
            <a:r>
              <a:rPr sz="2400" spc="-49" dirty="0">
                <a:latin typeface="Calibri" panose="020F0502020204030204" pitchFamily="34" charset="0"/>
                <a:cs typeface="Calibri" panose="020F0502020204030204" pitchFamily="34" charset="0"/>
              </a:rPr>
              <a:t>“Normalize” </a:t>
            </a:r>
            <a:r>
              <a:rPr sz="2400" spc="-26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2400" spc="-41" dirty="0">
                <a:latin typeface="Calibri" panose="020F0502020204030204" pitchFamily="34" charset="0"/>
                <a:cs typeface="Calibri" panose="020F0502020204030204" pitchFamily="34" charset="0"/>
              </a:rPr>
              <a:t>outputs </a:t>
            </a:r>
            <a:r>
              <a:rPr sz="2400" spc="-4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2400" spc="-188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sz="2400" spc="-94" dirty="0">
                <a:latin typeface="Calibri" panose="020F0502020204030204" pitchFamily="34" charset="0"/>
                <a:cs typeface="Calibri" panose="020F0502020204030204" pitchFamily="34" charset="0"/>
              </a:rPr>
              <a:t>layer </a:t>
            </a:r>
            <a:r>
              <a:rPr sz="2400" spc="-169" dirty="0"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sz="2400" spc="-53" dirty="0">
                <a:latin typeface="Calibri" panose="020F0502020204030204" pitchFamily="34" charset="0"/>
                <a:cs typeface="Calibri" panose="020F0502020204030204" pitchFamily="34" charset="0"/>
              </a:rPr>
              <a:t>they </a:t>
            </a:r>
            <a:r>
              <a:rPr sz="2400" spc="-146" dirty="0"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sz="2400" spc="-135" dirty="0">
                <a:latin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sz="2400" spc="-472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24" dirty="0">
                <a:latin typeface="Calibri" panose="020F0502020204030204" pitchFamily="34" charset="0"/>
                <a:cs typeface="Calibri" panose="020F0502020204030204" pitchFamily="34" charset="0"/>
              </a:rPr>
              <a:t>mean  </a:t>
            </a:r>
            <a:r>
              <a:rPr sz="2400" spc="-113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sz="2400" spc="-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09" dirty="0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sz="2400" spc="-109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marR="3810">
              <a:lnSpc>
                <a:spcPts val="5775"/>
              </a:lnSpc>
              <a:spcBef>
                <a:spcPts val="593"/>
              </a:spcBef>
            </a:pPr>
            <a:r>
              <a:rPr sz="2400" spc="-146" dirty="0">
                <a:latin typeface="Calibri" panose="020F0502020204030204" pitchFamily="34" charset="0"/>
                <a:cs typeface="Calibri" panose="020F0502020204030204" pitchFamily="34" charset="0"/>
              </a:rPr>
              <a:t>Why? </a:t>
            </a:r>
            <a:r>
              <a:rPr sz="2400" spc="-143" dirty="0">
                <a:latin typeface="Calibri" panose="020F0502020204030204" pitchFamily="34" charset="0"/>
                <a:cs typeface="Calibri" panose="020F0502020204030204" pitchFamily="34" charset="0"/>
              </a:rPr>
              <a:t>Helps </a:t>
            </a:r>
            <a:r>
              <a:rPr lang="en-US" sz="2400" spc="-105" dirty="0">
                <a:latin typeface="Calibri" panose="020F0502020204030204" pitchFamily="34" charset="0"/>
                <a:cs typeface="Calibri" panose="020F0502020204030204" pitchFamily="34" charset="0"/>
              </a:rPr>
              <a:t>speed up the training.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50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516903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Building Neural Networks with Perceptron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2056" name="Picture 8" descr="Diagram&#10;&#10;Description automatically generated">
            <a:extLst>
              <a:ext uri="{FF2B5EF4-FFF2-40B4-BE49-F238E27FC236}">
                <a16:creationId xmlns:a16="http://schemas.microsoft.com/office/drawing/2014/main" id="{2368E05E-BD6D-F34C-BF0C-6B81B44E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32" y="1319028"/>
            <a:ext cx="59944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218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774" y="0"/>
            <a:ext cx="845629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>
                <a:solidFill>
                  <a:schemeClr val="bg1"/>
                </a:solidFill>
              </a:rPr>
              <a:t>Batch</a:t>
            </a:r>
            <a:r>
              <a:rPr spc="-214" dirty="0">
                <a:solidFill>
                  <a:schemeClr val="bg1"/>
                </a:solidFill>
              </a:rPr>
              <a:t> </a:t>
            </a:r>
            <a:r>
              <a:rPr spc="-113" dirty="0">
                <a:solidFill>
                  <a:schemeClr val="bg1"/>
                </a:solidFill>
              </a:rPr>
              <a:t>Normalization</a:t>
            </a:r>
          </a:p>
        </p:txBody>
      </p:sp>
      <p:pic>
        <p:nvPicPr>
          <p:cNvPr id="26" name="Picture 25" descr="Text, letter&#10;&#10;Description automatically generated">
            <a:extLst>
              <a:ext uri="{FF2B5EF4-FFF2-40B4-BE49-F238E27FC236}">
                <a16:creationId xmlns:a16="http://schemas.microsoft.com/office/drawing/2014/main" id="{98A63CF0-2474-A740-AD99-6843E8E6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74" y="1423859"/>
            <a:ext cx="84582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594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482" y="1090735"/>
            <a:ext cx="8456296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/>
              <a:t>Batch</a:t>
            </a:r>
            <a:r>
              <a:rPr spc="-214" dirty="0"/>
              <a:t> </a:t>
            </a:r>
            <a:r>
              <a:rPr spc="-113" dirty="0"/>
              <a:t>Normalization</a:t>
            </a:r>
            <a:r>
              <a:rPr lang="en-US" spc="-113" dirty="0"/>
              <a:t>: Standardization of Hidden Layers </a:t>
            </a:r>
            <a:endParaRPr spc="-113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C4164E0-060D-904B-978C-6D40596F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2" y="1709615"/>
            <a:ext cx="88296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96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482" y="1090735"/>
            <a:ext cx="8456296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/>
              <a:t>Batch</a:t>
            </a:r>
            <a:r>
              <a:rPr spc="-214" dirty="0"/>
              <a:t> </a:t>
            </a:r>
            <a:r>
              <a:rPr spc="-113" dirty="0"/>
              <a:t>Normalization</a:t>
            </a:r>
            <a:r>
              <a:rPr lang="en-US" spc="-113" dirty="0"/>
              <a:t>: Standardization of Hidden Layers </a:t>
            </a:r>
            <a:endParaRPr spc="-113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303BFC0-29E0-2544-A613-1E2066AA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2" y="1785815"/>
            <a:ext cx="85629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13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482" y="1090735"/>
            <a:ext cx="8456296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/>
              <a:t>Batch</a:t>
            </a:r>
            <a:r>
              <a:rPr spc="-214" dirty="0"/>
              <a:t> </a:t>
            </a:r>
            <a:r>
              <a:rPr spc="-113" dirty="0"/>
              <a:t>Normalization</a:t>
            </a:r>
            <a:r>
              <a:rPr lang="en-US" spc="-113" dirty="0"/>
              <a:t>: Standardization of Hidden Layers </a:t>
            </a:r>
            <a:endParaRPr spc="-113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ED32F1-8E57-CF4F-9B25-CA00C0F5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8" y="1608184"/>
            <a:ext cx="87344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953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1395264-8B50-B84F-8808-7AFB0C919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" y="1233488"/>
            <a:ext cx="86963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141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A00AD48-98B1-B043-904A-094014D5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95400"/>
            <a:ext cx="8648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25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364" y="0"/>
            <a:ext cx="441563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>
                <a:solidFill>
                  <a:schemeClr val="bg1"/>
                </a:solidFill>
              </a:rPr>
              <a:t>Batch</a:t>
            </a:r>
            <a:r>
              <a:rPr spc="-214" dirty="0">
                <a:solidFill>
                  <a:schemeClr val="bg1"/>
                </a:solidFill>
              </a:rPr>
              <a:t> </a:t>
            </a:r>
            <a:r>
              <a:rPr spc="-113" dirty="0">
                <a:solidFill>
                  <a:schemeClr val="bg1"/>
                </a:solidFill>
              </a:rPr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727" y="1991824"/>
            <a:ext cx="1548289" cy="296716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8096" rIns="0" bIns="0" rtlCol="0">
            <a:spAutoFit/>
          </a:bodyPr>
          <a:lstStyle/>
          <a:p>
            <a:pPr algn="ctr">
              <a:spcBef>
                <a:spcPts val="64"/>
              </a:spcBef>
            </a:pPr>
            <a:r>
              <a:rPr sz="1875" spc="-349" dirty="0">
                <a:latin typeface="Arial"/>
                <a:cs typeface="Arial"/>
              </a:rPr>
              <a:t>FC</a:t>
            </a:r>
            <a:endParaRPr sz="187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727" y="2528995"/>
            <a:ext cx="1548289" cy="296716"/>
          </a:xfrm>
          <a:prstGeom prst="rect">
            <a:avLst/>
          </a:prstGeom>
          <a:solidFill>
            <a:srgbClr val="D9EAD3"/>
          </a:solidFill>
          <a:ln w="9525">
            <a:solidFill>
              <a:srgbClr val="44546A"/>
            </a:solidFill>
          </a:ln>
        </p:spPr>
        <p:txBody>
          <a:bodyPr vert="horz" wrap="square" lIns="0" tIns="8096" rIns="0" bIns="0" rtlCol="0">
            <a:spAutoFit/>
          </a:bodyPr>
          <a:lstStyle/>
          <a:p>
            <a:pPr algn="ctr">
              <a:spcBef>
                <a:spcPts val="64"/>
              </a:spcBef>
            </a:pPr>
            <a:r>
              <a:rPr sz="1875" spc="-195" dirty="0">
                <a:latin typeface="Arial"/>
                <a:cs typeface="Arial"/>
              </a:rPr>
              <a:t>BN</a:t>
            </a:r>
            <a:endParaRPr sz="187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01102" y="2328637"/>
            <a:ext cx="57150" cy="182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727" y="3031601"/>
            <a:ext cx="1548289" cy="294792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6191" rIns="0" bIns="0" rtlCol="0">
            <a:spAutoFit/>
          </a:bodyPr>
          <a:lstStyle/>
          <a:p>
            <a:pPr algn="ctr">
              <a:spcBef>
                <a:spcPts val="49"/>
              </a:spcBef>
            </a:pPr>
            <a:r>
              <a:rPr sz="1875" spc="-49" dirty="0">
                <a:latin typeface="Arial"/>
                <a:cs typeface="Arial"/>
              </a:rPr>
              <a:t>tanh</a:t>
            </a:r>
            <a:endParaRPr sz="1875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01102" y="1620822"/>
            <a:ext cx="57150" cy="370999"/>
          </a:xfrm>
          <a:custGeom>
            <a:avLst/>
            <a:gdLst/>
            <a:ahLst/>
            <a:cxnLst/>
            <a:rect l="l" t="t" r="r" b="b"/>
            <a:pathLst>
              <a:path w="76200" h="494665">
                <a:moveTo>
                  <a:pt x="33337" y="418470"/>
                </a:moveTo>
                <a:lnTo>
                  <a:pt x="0" y="418470"/>
                </a:lnTo>
                <a:lnTo>
                  <a:pt x="38100" y="494670"/>
                </a:lnTo>
                <a:lnTo>
                  <a:pt x="69850" y="431170"/>
                </a:lnTo>
                <a:lnTo>
                  <a:pt x="33337" y="431170"/>
                </a:lnTo>
                <a:lnTo>
                  <a:pt x="33337" y="418470"/>
                </a:lnTo>
                <a:close/>
              </a:path>
              <a:path w="76200" h="494665">
                <a:moveTo>
                  <a:pt x="42861" y="0"/>
                </a:moveTo>
                <a:lnTo>
                  <a:pt x="33336" y="0"/>
                </a:lnTo>
                <a:lnTo>
                  <a:pt x="33337" y="431170"/>
                </a:lnTo>
                <a:lnTo>
                  <a:pt x="42862" y="431170"/>
                </a:lnTo>
                <a:lnTo>
                  <a:pt x="42861" y="0"/>
                </a:lnTo>
                <a:close/>
              </a:path>
              <a:path w="76200" h="494665">
                <a:moveTo>
                  <a:pt x="76200" y="418470"/>
                </a:moveTo>
                <a:lnTo>
                  <a:pt x="42862" y="418470"/>
                </a:lnTo>
                <a:lnTo>
                  <a:pt x="42862" y="431170"/>
                </a:lnTo>
                <a:lnTo>
                  <a:pt x="69850" y="431170"/>
                </a:lnTo>
                <a:lnTo>
                  <a:pt x="76200" y="41847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1102" y="2861898"/>
            <a:ext cx="57150" cy="18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5727" y="3613801"/>
            <a:ext cx="1548289" cy="295274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6668" rIns="0" bIns="0" rtlCol="0">
            <a:spAutoFit/>
          </a:bodyPr>
          <a:lstStyle/>
          <a:p>
            <a:pPr algn="ctr">
              <a:spcBef>
                <a:spcPts val="53"/>
              </a:spcBef>
            </a:pPr>
            <a:r>
              <a:rPr sz="1875" spc="-349" dirty="0">
                <a:latin typeface="Arial"/>
                <a:cs typeface="Arial"/>
              </a:rPr>
              <a:t>FC</a:t>
            </a:r>
            <a:endParaRPr sz="187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727" y="4150971"/>
            <a:ext cx="1548289" cy="295274"/>
          </a:xfrm>
          <a:prstGeom prst="rect">
            <a:avLst/>
          </a:prstGeom>
          <a:solidFill>
            <a:srgbClr val="D9EAD3"/>
          </a:solidFill>
          <a:ln w="9525">
            <a:solidFill>
              <a:srgbClr val="44546A"/>
            </a:solidFill>
          </a:ln>
        </p:spPr>
        <p:txBody>
          <a:bodyPr vert="horz" wrap="square" lIns="0" tIns="6668" rIns="0" bIns="0" rtlCol="0">
            <a:spAutoFit/>
          </a:bodyPr>
          <a:lstStyle/>
          <a:p>
            <a:pPr algn="ctr">
              <a:spcBef>
                <a:spcPts val="53"/>
              </a:spcBef>
            </a:pPr>
            <a:r>
              <a:rPr sz="1875" spc="-195" dirty="0">
                <a:latin typeface="Arial"/>
                <a:cs typeface="Arial"/>
              </a:rPr>
              <a:t>BN</a:t>
            </a:r>
            <a:endParaRPr sz="1875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01102" y="3950614"/>
            <a:ext cx="57150" cy="182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01102" y="3386054"/>
            <a:ext cx="57150" cy="230981"/>
          </a:xfrm>
          <a:custGeom>
            <a:avLst/>
            <a:gdLst/>
            <a:ahLst/>
            <a:cxnLst/>
            <a:rect l="l" t="t" r="r" b="b"/>
            <a:pathLst>
              <a:path w="76200" h="307975">
                <a:moveTo>
                  <a:pt x="33337" y="231319"/>
                </a:moveTo>
                <a:lnTo>
                  <a:pt x="0" y="231320"/>
                </a:lnTo>
                <a:lnTo>
                  <a:pt x="38100" y="307519"/>
                </a:lnTo>
                <a:lnTo>
                  <a:pt x="69850" y="244019"/>
                </a:lnTo>
                <a:lnTo>
                  <a:pt x="33337" y="244019"/>
                </a:lnTo>
                <a:lnTo>
                  <a:pt x="33337" y="231319"/>
                </a:lnTo>
                <a:close/>
              </a:path>
              <a:path w="76200" h="307975">
                <a:moveTo>
                  <a:pt x="42862" y="231319"/>
                </a:moveTo>
                <a:lnTo>
                  <a:pt x="33337" y="231319"/>
                </a:lnTo>
                <a:lnTo>
                  <a:pt x="33337" y="244019"/>
                </a:lnTo>
                <a:lnTo>
                  <a:pt x="42862" y="244019"/>
                </a:lnTo>
                <a:lnTo>
                  <a:pt x="42862" y="231319"/>
                </a:lnTo>
                <a:close/>
              </a:path>
              <a:path w="76200" h="307975">
                <a:moveTo>
                  <a:pt x="76200" y="231319"/>
                </a:moveTo>
                <a:lnTo>
                  <a:pt x="42862" y="231319"/>
                </a:lnTo>
                <a:lnTo>
                  <a:pt x="42862" y="244019"/>
                </a:lnTo>
                <a:lnTo>
                  <a:pt x="69850" y="244019"/>
                </a:lnTo>
                <a:lnTo>
                  <a:pt x="76200" y="231319"/>
                </a:lnTo>
                <a:close/>
              </a:path>
              <a:path w="76200" h="307975">
                <a:moveTo>
                  <a:pt x="42861" y="0"/>
                </a:moveTo>
                <a:lnTo>
                  <a:pt x="33336" y="0"/>
                </a:lnTo>
                <a:lnTo>
                  <a:pt x="33337" y="231319"/>
                </a:lnTo>
                <a:lnTo>
                  <a:pt x="42862" y="231319"/>
                </a:lnTo>
                <a:lnTo>
                  <a:pt x="428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01102" y="4483875"/>
            <a:ext cx="57150" cy="18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5727" y="4653579"/>
            <a:ext cx="1548289" cy="295754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7144" rIns="0" bIns="0" rtlCol="0">
            <a:spAutoFit/>
          </a:bodyPr>
          <a:lstStyle/>
          <a:p>
            <a:pPr algn="ctr">
              <a:spcBef>
                <a:spcPts val="56"/>
              </a:spcBef>
            </a:pPr>
            <a:r>
              <a:rPr sz="1875" spc="-49" dirty="0">
                <a:latin typeface="Arial"/>
                <a:cs typeface="Arial"/>
              </a:rPr>
              <a:t>tanh</a:t>
            </a:r>
            <a:endParaRPr sz="1875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01102" y="4990392"/>
            <a:ext cx="57150" cy="238601"/>
          </a:xfrm>
          <a:custGeom>
            <a:avLst/>
            <a:gdLst/>
            <a:ahLst/>
            <a:cxnLst/>
            <a:rect l="l" t="t" r="r" b="b"/>
            <a:pathLst>
              <a:path w="76200" h="318135">
                <a:moveTo>
                  <a:pt x="33337" y="241316"/>
                </a:moveTo>
                <a:lnTo>
                  <a:pt x="0" y="241316"/>
                </a:lnTo>
                <a:lnTo>
                  <a:pt x="38100" y="317516"/>
                </a:lnTo>
                <a:lnTo>
                  <a:pt x="69849" y="254016"/>
                </a:lnTo>
                <a:lnTo>
                  <a:pt x="33337" y="254016"/>
                </a:lnTo>
                <a:lnTo>
                  <a:pt x="33337" y="241316"/>
                </a:lnTo>
                <a:close/>
              </a:path>
              <a:path w="76200" h="318135">
                <a:moveTo>
                  <a:pt x="42862" y="241316"/>
                </a:moveTo>
                <a:lnTo>
                  <a:pt x="33337" y="241316"/>
                </a:lnTo>
                <a:lnTo>
                  <a:pt x="33337" y="254016"/>
                </a:lnTo>
                <a:lnTo>
                  <a:pt x="42862" y="254016"/>
                </a:lnTo>
                <a:lnTo>
                  <a:pt x="42862" y="241316"/>
                </a:lnTo>
                <a:close/>
              </a:path>
              <a:path w="76200" h="318135">
                <a:moveTo>
                  <a:pt x="76200" y="241316"/>
                </a:moveTo>
                <a:lnTo>
                  <a:pt x="42862" y="241316"/>
                </a:lnTo>
                <a:lnTo>
                  <a:pt x="42862" y="254016"/>
                </a:lnTo>
                <a:lnTo>
                  <a:pt x="33337" y="254016"/>
                </a:lnTo>
                <a:lnTo>
                  <a:pt x="69849" y="254016"/>
                </a:lnTo>
                <a:lnTo>
                  <a:pt x="76200" y="241316"/>
                </a:lnTo>
                <a:close/>
              </a:path>
              <a:path w="76200" h="318135">
                <a:moveTo>
                  <a:pt x="42861" y="0"/>
                </a:moveTo>
                <a:lnTo>
                  <a:pt x="33336" y="0"/>
                </a:lnTo>
                <a:lnTo>
                  <a:pt x="33337" y="241316"/>
                </a:lnTo>
                <a:lnTo>
                  <a:pt x="42862" y="241316"/>
                </a:lnTo>
                <a:lnTo>
                  <a:pt x="428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87816" y="1953386"/>
            <a:ext cx="4714875" cy="1116171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0299"/>
              </a:lnSpc>
              <a:spcBef>
                <a:spcPts val="64"/>
              </a:spcBef>
            </a:pPr>
            <a:r>
              <a:rPr sz="2400" spc="-116" dirty="0">
                <a:solidFill>
                  <a:srgbClr val="38761D"/>
                </a:solidFill>
                <a:latin typeface="Arial"/>
                <a:cs typeface="Arial"/>
              </a:rPr>
              <a:t>Usually </a:t>
            </a:r>
            <a:r>
              <a:rPr sz="2400" spc="-71" dirty="0">
                <a:solidFill>
                  <a:srgbClr val="38761D"/>
                </a:solidFill>
                <a:latin typeface="Arial"/>
                <a:cs typeface="Arial"/>
              </a:rPr>
              <a:t>inserted </a:t>
            </a:r>
            <a:r>
              <a:rPr sz="2400" spc="-26" dirty="0">
                <a:solidFill>
                  <a:srgbClr val="38761D"/>
                </a:solidFill>
                <a:latin typeface="Arial"/>
                <a:cs typeface="Arial"/>
              </a:rPr>
              <a:t>after </a:t>
            </a:r>
            <a:r>
              <a:rPr sz="2400" spc="-105" dirty="0">
                <a:solidFill>
                  <a:srgbClr val="38761D"/>
                </a:solidFill>
                <a:latin typeface="Arial"/>
                <a:cs typeface="Arial"/>
              </a:rPr>
              <a:t>Fully</a:t>
            </a:r>
            <a:r>
              <a:rPr sz="2400" spc="-326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2400" spc="-127" dirty="0">
                <a:solidFill>
                  <a:srgbClr val="38761D"/>
                </a:solidFill>
                <a:latin typeface="Arial"/>
                <a:cs typeface="Arial"/>
              </a:rPr>
              <a:t>Connected  </a:t>
            </a:r>
            <a:r>
              <a:rPr sz="2400" spc="-19" dirty="0">
                <a:solidFill>
                  <a:srgbClr val="38761D"/>
                </a:solidFill>
                <a:latin typeface="Arial"/>
                <a:cs typeface="Arial"/>
              </a:rPr>
              <a:t>or </a:t>
            </a:r>
            <a:r>
              <a:rPr sz="2400" spc="-86" dirty="0">
                <a:solidFill>
                  <a:srgbClr val="38761D"/>
                </a:solidFill>
                <a:latin typeface="Arial"/>
                <a:cs typeface="Arial"/>
              </a:rPr>
              <a:t>Convolutional </a:t>
            </a:r>
            <a:r>
              <a:rPr sz="2400" spc="-120" dirty="0">
                <a:solidFill>
                  <a:srgbClr val="38761D"/>
                </a:solidFill>
                <a:latin typeface="Arial"/>
                <a:cs typeface="Arial"/>
              </a:rPr>
              <a:t>layers, </a:t>
            </a:r>
            <a:r>
              <a:rPr sz="2400" spc="-116" dirty="0">
                <a:solidFill>
                  <a:srgbClr val="38761D"/>
                </a:solidFill>
                <a:latin typeface="Arial"/>
                <a:cs typeface="Arial"/>
              </a:rPr>
              <a:t>and </a:t>
            </a:r>
            <a:r>
              <a:rPr sz="2400" spc="-75" dirty="0">
                <a:solidFill>
                  <a:srgbClr val="38761D"/>
                </a:solidFill>
                <a:latin typeface="Arial"/>
                <a:cs typeface="Arial"/>
              </a:rPr>
              <a:t>before  </a:t>
            </a:r>
            <a:r>
              <a:rPr sz="2400" spc="-60" dirty="0">
                <a:solidFill>
                  <a:srgbClr val="38761D"/>
                </a:solidFill>
                <a:latin typeface="Arial"/>
                <a:cs typeface="Arial"/>
              </a:rPr>
              <a:t>nonlinearity.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31315" y="2668589"/>
            <a:ext cx="437198" cy="57150"/>
          </a:xfrm>
          <a:custGeom>
            <a:avLst/>
            <a:gdLst/>
            <a:ahLst/>
            <a:cxnLst/>
            <a:rect l="l" t="t" r="r" b="b"/>
            <a:pathLst>
              <a:path w="5829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582929" h="76200">
                <a:moveTo>
                  <a:pt x="76200" y="33337"/>
                </a:moveTo>
                <a:lnTo>
                  <a:pt x="76200" y="42862"/>
                </a:lnTo>
                <a:lnTo>
                  <a:pt x="582648" y="42863"/>
                </a:lnTo>
                <a:lnTo>
                  <a:pt x="582648" y="33338"/>
                </a:lnTo>
                <a:lnTo>
                  <a:pt x="76200" y="33337"/>
                </a:lnTo>
                <a:close/>
              </a:path>
              <a:path w="582929" h="76200">
                <a:moveTo>
                  <a:pt x="63500" y="33337"/>
                </a:move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lnTo>
                  <a:pt x="63500" y="33337"/>
                </a:lnTo>
                <a:close/>
              </a:path>
              <a:path w="582929" h="76200">
                <a:moveTo>
                  <a:pt x="76200" y="33337"/>
                </a:moveTo>
                <a:lnTo>
                  <a:pt x="63500" y="33337"/>
                </a:lnTo>
                <a:lnTo>
                  <a:pt x="76200" y="3333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70335" y="2896205"/>
            <a:ext cx="528638" cy="1349216"/>
          </a:xfrm>
          <a:custGeom>
            <a:avLst/>
            <a:gdLst/>
            <a:ahLst/>
            <a:cxnLst/>
            <a:rect l="l" t="t" r="r" b="b"/>
            <a:pathLst>
              <a:path w="704850" h="1798954">
                <a:moveTo>
                  <a:pt x="0" y="1713641"/>
                </a:moveTo>
                <a:lnTo>
                  <a:pt x="8158" y="1798443"/>
                </a:lnTo>
                <a:lnTo>
                  <a:pt x="71106" y="1741035"/>
                </a:lnTo>
                <a:lnTo>
                  <a:pt x="70763" y="1740903"/>
                </a:lnTo>
                <a:lnTo>
                  <a:pt x="35430" y="1740903"/>
                </a:lnTo>
                <a:lnTo>
                  <a:pt x="26541" y="1737479"/>
                </a:lnTo>
                <a:lnTo>
                  <a:pt x="31108" y="1725626"/>
                </a:lnTo>
                <a:lnTo>
                  <a:pt x="0" y="1713641"/>
                </a:lnTo>
                <a:close/>
              </a:path>
              <a:path w="704850" h="1798954">
                <a:moveTo>
                  <a:pt x="31108" y="1725626"/>
                </a:moveTo>
                <a:lnTo>
                  <a:pt x="26541" y="1737479"/>
                </a:lnTo>
                <a:lnTo>
                  <a:pt x="35430" y="1740903"/>
                </a:lnTo>
                <a:lnTo>
                  <a:pt x="39996" y="1729050"/>
                </a:lnTo>
                <a:lnTo>
                  <a:pt x="31108" y="1725626"/>
                </a:lnTo>
                <a:close/>
              </a:path>
              <a:path w="704850" h="1798954">
                <a:moveTo>
                  <a:pt x="39996" y="1729050"/>
                </a:moveTo>
                <a:lnTo>
                  <a:pt x="35430" y="1740903"/>
                </a:lnTo>
                <a:lnTo>
                  <a:pt x="70763" y="1740903"/>
                </a:lnTo>
                <a:lnTo>
                  <a:pt x="39996" y="1729050"/>
                </a:lnTo>
                <a:close/>
              </a:path>
              <a:path w="704850" h="1798954">
                <a:moveTo>
                  <a:pt x="695934" y="0"/>
                </a:moveTo>
                <a:lnTo>
                  <a:pt x="31108" y="1725626"/>
                </a:lnTo>
                <a:lnTo>
                  <a:pt x="39996" y="1729050"/>
                </a:lnTo>
                <a:lnTo>
                  <a:pt x="704822" y="3423"/>
                </a:lnTo>
                <a:lnTo>
                  <a:pt x="69593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05849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14" y="0"/>
            <a:ext cx="562343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>
                <a:solidFill>
                  <a:schemeClr val="bg1"/>
                </a:solidFill>
              </a:rPr>
              <a:t>Batch</a:t>
            </a:r>
            <a:r>
              <a:rPr spc="-214" dirty="0">
                <a:solidFill>
                  <a:schemeClr val="bg1"/>
                </a:solidFill>
              </a:rPr>
              <a:t> </a:t>
            </a:r>
            <a:r>
              <a:rPr spc="-113" dirty="0">
                <a:solidFill>
                  <a:schemeClr val="bg1"/>
                </a:solidFill>
              </a:rPr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727" y="1991824"/>
            <a:ext cx="1548289" cy="296716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8096" rIns="0" bIns="0" rtlCol="0">
            <a:spAutoFit/>
          </a:bodyPr>
          <a:lstStyle/>
          <a:p>
            <a:pPr algn="ctr">
              <a:spcBef>
                <a:spcPts val="64"/>
              </a:spcBef>
            </a:pPr>
            <a:r>
              <a:rPr sz="1875" spc="-349" dirty="0">
                <a:latin typeface="Arial"/>
                <a:cs typeface="Arial"/>
              </a:rPr>
              <a:t>FC</a:t>
            </a:r>
            <a:endParaRPr sz="187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727" y="2528995"/>
            <a:ext cx="1548289" cy="296716"/>
          </a:xfrm>
          <a:prstGeom prst="rect">
            <a:avLst/>
          </a:prstGeom>
          <a:solidFill>
            <a:srgbClr val="D9EAD3"/>
          </a:solidFill>
          <a:ln w="9525">
            <a:solidFill>
              <a:srgbClr val="44546A"/>
            </a:solidFill>
          </a:ln>
        </p:spPr>
        <p:txBody>
          <a:bodyPr vert="horz" wrap="square" lIns="0" tIns="8096" rIns="0" bIns="0" rtlCol="0">
            <a:spAutoFit/>
          </a:bodyPr>
          <a:lstStyle/>
          <a:p>
            <a:pPr algn="ctr">
              <a:spcBef>
                <a:spcPts val="64"/>
              </a:spcBef>
            </a:pPr>
            <a:r>
              <a:rPr sz="1875" spc="-195" dirty="0">
                <a:latin typeface="Arial"/>
                <a:cs typeface="Arial"/>
              </a:rPr>
              <a:t>BN</a:t>
            </a:r>
            <a:endParaRPr sz="187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01102" y="2328637"/>
            <a:ext cx="57150" cy="182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727" y="3031601"/>
            <a:ext cx="1548289" cy="294792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6191" rIns="0" bIns="0" rtlCol="0">
            <a:spAutoFit/>
          </a:bodyPr>
          <a:lstStyle/>
          <a:p>
            <a:pPr algn="ctr">
              <a:spcBef>
                <a:spcPts val="49"/>
              </a:spcBef>
            </a:pPr>
            <a:r>
              <a:rPr sz="1875" spc="-49" dirty="0">
                <a:latin typeface="Arial"/>
                <a:cs typeface="Arial"/>
              </a:rPr>
              <a:t>tanh</a:t>
            </a:r>
            <a:endParaRPr sz="1875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01102" y="1620822"/>
            <a:ext cx="57150" cy="370999"/>
          </a:xfrm>
          <a:custGeom>
            <a:avLst/>
            <a:gdLst/>
            <a:ahLst/>
            <a:cxnLst/>
            <a:rect l="l" t="t" r="r" b="b"/>
            <a:pathLst>
              <a:path w="76200" h="494665">
                <a:moveTo>
                  <a:pt x="33337" y="418470"/>
                </a:moveTo>
                <a:lnTo>
                  <a:pt x="0" y="418470"/>
                </a:lnTo>
                <a:lnTo>
                  <a:pt x="38100" y="494670"/>
                </a:lnTo>
                <a:lnTo>
                  <a:pt x="69850" y="431170"/>
                </a:lnTo>
                <a:lnTo>
                  <a:pt x="33337" y="431170"/>
                </a:lnTo>
                <a:lnTo>
                  <a:pt x="33337" y="418470"/>
                </a:lnTo>
                <a:close/>
              </a:path>
              <a:path w="76200" h="494665">
                <a:moveTo>
                  <a:pt x="42861" y="0"/>
                </a:moveTo>
                <a:lnTo>
                  <a:pt x="33336" y="0"/>
                </a:lnTo>
                <a:lnTo>
                  <a:pt x="33337" y="431170"/>
                </a:lnTo>
                <a:lnTo>
                  <a:pt x="42862" y="431170"/>
                </a:lnTo>
                <a:lnTo>
                  <a:pt x="42861" y="0"/>
                </a:lnTo>
                <a:close/>
              </a:path>
              <a:path w="76200" h="494665">
                <a:moveTo>
                  <a:pt x="76200" y="418470"/>
                </a:moveTo>
                <a:lnTo>
                  <a:pt x="42862" y="418470"/>
                </a:lnTo>
                <a:lnTo>
                  <a:pt x="42862" y="431170"/>
                </a:lnTo>
                <a:lnTo>
                  <a:pt x="69850" y="431170"/>
                </a:lnTo>
                <a:lnTo>
                  <a:pt x="76200" y="41847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1102" y="2861898"/>
            <a:ext cx="57150" cy="18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5727" y="3613801"/>
            <a:ext cx="1548289" cy="295274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6668" rIns="0" bIns="0" rtlCol="0">
            <a:spAutoFit/>
          </a:bodyPr>
          <a:lstStyle/>
          <a:p>
            <a:pPr algn="ctr">
              <a:spcBef>
                <a:spcPts val="53"/>
              </a:spcBef>
            </a:pPr>
            <a:r>
              <a:rPr sz="1875" spc="-349" dirty="0">
                <a:latin typeface="Arial"/>
                <a:cs typeface="Arial"/>
              </a:rPr>
              <a:t>FC</a:t>
            </a:r>
            <a:endParaRPr sz="187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727" y="4150971"/>
            <a:ext cx="1548289" cy="295274"/>
          </a:xfrm>
          <a:prstGeom prst="rect">
            <a:avLst/>
          </a:prstGeom>
          <a:solidFill>
            <a:srgbClr val="D9EAD3"/>
          </a:solidFill>
          <a:ln w="9525">
            <a:solidFill>
              <a:srgbClr val="44546A"/>
            </a:solidFill>
          </a:ln>
        </p:spPr>
        <p:txBody>
          <a:bodyPr vert="horz" wrap="square" lIns="0" tIns="6668" rIns="0" bIns="0" rtlCol="0">
            <a:spAutoFit/>
          </a:bodyPr>
          <a:lstStyle/>
          <a:p>
            <a:pPr algn="ctr">
              <a:spcBef>
                <a:spcPts val="53"/>
              </a:spcBef>
            </a:pPr>
            <a:r>
              <a:rPr sz="1875" spc="-195" dirty="0">
                <a:latin typeface="Arial"/>
                <a:cs typeface="Arial"/>
              </a:rPr>
              <a:t>BN</a:t>
            </a:r>
            <a:endParaRPr sz="1875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01102" y="3950614"/>
            <a:ext cx="57150" cy="182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01102" y="3386054"/>
            <a:ext cx="57150" cy="230981"/>
          </a:xfrm>
          <a:custGeom>
            <a:avLst/>
            <a:gdLst/>
            <a:ahLst/>
            <a:cxnLst/>
            <a:rect l="l" t="t" r="r" b="b"/>
            <a:pathLst>
              <a:path w="76200" h="307975">
                <a:moveTo>
                  <a:pt x="33337" y="231319"/>
                </a:moveTo>
                <a:lnTo>
                  <a:pt x="0" y="231320"/>
                </a:lnTo>
                <a:lnTo>
                  <a:pt x="38100" y="307519"/>
                </a:lnTo>
                <a:lnTo>
                  <a:pt x="69850" y="244019"/>
                </a:lnTo>
                <a:lnTo>
                  <a:pt x="33337" y="244019"/>
                </a:lnTo>
                <a:lnTo>
                  <a:pt x="33337" y="231319"/>
                </a:lnTo>
                <a:close/>
              </a:path>
              <a:path w="76200" h="307975">
                <a:moveTo>
                  <a:pt x="42862" y="231319"/>
                </a:moveTo>
                <a:lnTo>
                  <a:pt x="33337" y="231319"/>
                </a:lnTo>
                <a:lnTo>
                  <a:pt x="33337" y="244019"/>
                </a:lnTo>
                <a:lnTo>
                  <a:pt x="42862" y="244019"/>
                </a:lnTo>
                <a:lnTo>
                  <a:pt x="42862" y="231319"/>
                </a:lnTo>
                <a:close/>
              </a:path>
              <a:path w="76200" h="307975">
                <a:moveTo>
                  <a:pt x="76200" y="231319"/>
                </a:moveTo>
                <a:lnTo>
                  <a:pt x="42862" y="231319"/>
                </a:lnTo>
                <a:lnTo>
                  <a:pt x="42862" y="244019"/>
                </a:lnTo>
                <a:lnTo>
                  <a:pt x="69850" y="244019"/>
                </a:lnTo>
                <a:lnTo>
                  <a:pt x="76200" y="231319"/>
                </a:lnTo>
                <a:close/>
              </a:path>
              <a:path w="76200" h="307975">
                <a:moveTo>
                  <a:pt x="42861" y="0"/>
                </a:moveTo>
                <a:lnTo>
                  <a:pt x="33336" y="0"/>
                </a:lnTo>
                <a:lnTo>
                  <a:pt x="33337" y="231319"/>
                </a:lnTo>
                <a:lnTo>
                  <a:pt x="42862" y="231319"/>
                </a:lnTo>
                <a:lnTo>
                  <a:pt x="428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01102" y="4483875"/>
            <a:ext cx="57150" cy="18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5727" y="4653579"/>
            <a:ext cx="1548289" cy="295754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7144" rIns="0" bIns="0" rtlCol="0">
            <a:spAutoFit/>
          </a:bodyPr>
          <a:lstStyle/>
          <a:p>
            <a:pPr algn="ctr">
              <a:spcBef>
                <a:spcPts val="56"/>
              </a:spcBef>
            </a:pPr>
            <a:r>
              <a:rPr sz="1875" spc="-49" dirty="0">
                <a:latin typeface="Arial"/>
                <a:cs typeface="Arial"/>
              </a:rPr>
              <a:t>tanh</a:t>
            </a:r>
            <a:endParaRPr sz="1875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01102" y="4990392"/>
            <a:ext cx="57150" cy="238601"/>
          </a:xfrm>
          <a:custGeom>
            <a:avLst/>
            <a:gdLst/>
            <a:ahLst/>
            <a:cxnLst/>
            <a:rect l="l" t="t" r="r" b="b"/>
            <a:pathLst>
              <a:path w="76200" h="318135">
                <a:moveTo>
                  <a:pt x="33337" y="241316"/>
                </a:moveTo>
                <a:lnTo>
                  <a:pt x="0" y="241316"/>
                </a:lnTo>
                <a:lnTo>
                  <a:pt x="38100" y="317516"/>
                </a:lnTo>
                <a:lnTo>
                  <a:pt x="69849" y="254016"/>
                </a:lnTo>
                <a:lnTo>
                  <a:pt x="33337" y="254016"/>
                </a:lnTo>
                <a:lnTo>
                  <a:pt x="33337" y="241316"/>
                </a:lnTo>
                <a:close/>
              </a:path>
              <a:path w="76200" h="318135">
                <a:moveTo>
                  <a:pt x="42862" y="241316"/>
                </a:moveTo>
                <a:lnTo>
                  <a:pt x="33337" y="241316"/>
                </a:lnTo>
                <a:lnTo>
                  <a:pt x="33337" y="254016"/>
                </a:lnTo>
                <a:lnTo>
                  <a:pt x="42862" y="254016"/>
                </a:lnTo>
                <a:lnTo>
                  <a:pt x="42862" y="241316"/>
                </a:lnTo>
                <a:close/>
              </a:path>
              <a:path w="76200" h="318135">
                <a:moveTo>
                  <a:pt x="76200" y="241316"/>
                </a:moveTo>
                <a:lnTo>
                  <a:pt x="42862" y="241316"/>
                </a:lnTo>
                <a:lnTo>
                  <a:pt x="42862" y="254016"/>
                </a:lnTo>
                <a:lnTo>
                  <a:pt x="33337" y="254016"/>
                </a:lnTo>
                <a:lnTo>
                  <a:pt x="69849" y="254016"/>
                </a:lnTo>
                <a:lnTo>
                  <a:pt x="76200" y="241316"/>
                </a:lnTo>
                <a:close/>
              </a:path>
              <a:path w="76200" h="318135">
                <a:moveTo>
                  <a:pt x="42861" y="0"/>
                </a:moveTo>
                <a:lnTo>
                  <a:pt x="33336" y="0"/>
                </a:lnTo>
                <a:lnTo>
                  <a:pt x="33337" y="241316"/>
                </a:lnTo>
                <a:lnTo>
                  <a:pt x="42862" y="241316"/>
                </a:lnTo>
                <a:lnTo>
                  <a:pt x="428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xfrm>
            <a:off x="1333994" y="1508147"/>
            <a:ext cx="7886700" cy="193322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93044" indent="-355282">
              <a:spcBef>
                <a:spcPts val="75"/>
              </a:spcBef>
              <a:buSzPct val="83333"/>
              <a:buChar char="-"/>
              <a:tabLst>
                <a:tab pos="1492567" algn="l"/>
                <a:tab pos="1493044" algn="l"/>
              </a:tabLst>
            </a:pPr>
            <a:r>
              <a:rPr sz="2500" spc="-113" dirty="0"/>
              <a:t>Makes </a:t>
            </a:r>
            <a:r>
              <a:rPr sz="2500" spc="-79" dirty="0"/>
              <a:t>deep </a:t>
            </a:r>
            <a:r>
              <a:rPr sz="2500" spc="-56" dirty="0"/>
              <a:t>networks </a:t>
            </a:r>
            <a:r>
              <a:rPr sz="2500" b="1" spc="-169" dirty="0">
                <a:latin typeface="Arial"/>
                <a:cs typeface="Arial"/>
              </a:rPr>
              <a:t>much </a:t>
            </a:r>
            <a:r>
              <a:rPr sz="2500" spc="-86" dirty="0"/>
              <a:t>easier </a:t>
            </a:r>
            <a:r>
              <a:rPr sz="2500" spc="11" dirty="0"/>
              <a:t>to</a:t>
            </a:r>
            <a:r>
              <a:rPr sz="2500" spc="-94" dirty="0"/>
              <a:t> </a:t>
            </a:r>
            <a:r>
              <a:rPr sz="2500" spc="-4" dirty="0"/>
              <a:t>train!</a:t>
            </a:r>
          </a:p>
          <a:p>
            <a:pPr marL="1493044" indent="-355282">
              <a:spcBef>
                <a:spcPts val="19"/>
              </a:spcBef>
              <a:buSzPct val="83333"/>
              <a:buChar char="-"/>
              <a:tabLst>
                <a:tab pos="1492567" algn="l"/>
                <a:tab pos="1493044" algn="l"/>
              </a:tabLst>
            </a:pPr>
            <a:r>
              <a:rPr sz="2500" spc="-75" dirty="0"/>
              <a:t>Allows </a:t>
            </a:r>
            <a:r>
              <a:rPr sz="2500" spc="-56" dirty="0"/>
              <a:t>higher </a:t>
            </a:r>
            <a:r>
              <a:rPr sz="2500" spc="-60" dirty="0"/>
              <a:t>learning </a:t>
            </a:r>
            <a:r>
              <a:rPr sz="2500" spc="-75" dirty="0"/>
              <a:t>rates, </a:t>
            </a:r>
            <a:r>
              <a:rPr sz="2500" spc="-56" dirty="0"/>
              <a:t>faster</a:t>
            </a:r>
            <a:r>
              <a:rPr sz="2500" spc="-225" dirty="0"/>
              <a:t> </a:t>
            </a:r>
            <a:r>
              <a:rPr sz="2500" spc="-101" dirty="0"/>
              <a:t>convergence</a:t>
            </a:r>
          </a:p>
          <a:p>
            <a:pPr marL="1493044" indent="-355282">
              <a:spcBef>
                <a:spcPts val="15"/>
              </a:spcBef>
              <a:buSzPct val="83333"/>
              <a:buChar char="-"/>
              <a:tabLst>
                <a:tab pos="1492567" algn="l"/>
                <a:tab pos="1493044" algn="l"/>
              </a:tabLst>
            </a:pPr>
            <a:r>
              <a:rPr sz="2500" spc="-68" dirty="0"/>
              <a:t>Networks </a:t>
            </a:r>
            <a:r>
              <a:rPr sz="2500" spc="-94" dirty="0"/>
              <a:t>become </a:t>
            </a:r>
            <a:r>
              <a:rPr sz="2500" spc="-56" dirty="0"/>
              <a:t>more </a:t>
            </a:r>
            <a:r>
              <a:rPr sz="2500" spc="-49" dirty="0"/>
              <a:t>robust </a:t>
            </a:r>
            <a:r>
              <a:rPr sz="2500" spc="11" dirty="0"/>
              <a:t>to</a:t>
            </a:r>
            <a:r>
              <a:rPr sz="2500" spc="-217" dirty="0"/>
              <a:t> </a:t>
            </a:r>
            <a:r>
              <a:rPr sz="2500" spc="-34" dirty="0"/>
              <a:t>initialization</a:t>
            </a:r>
          </a:p>
          <a:p>
            <a:pPr marL="1493044" indent="-355282">
              <a:spcBef>
                <a:spcPts val="19"/>
              </a:spcBef>
              <a:buSzPct val="83333"/>
              <a:buChar char="-"/>
              <a:tabLst>
                <a:tab pos="1492567" algn="l"/>
                <a:tab pos="1493044" algn="l"/>
              </a:tabLst>
            </a:pPr>
            <a:r>
              <a:rPr sz="2500" spc="-101" dirty="0"/>
              <a:t>Acts </a:t>
            </a:r>
            <a:r>
              <a:rPr sz="2500" spc="-169" dirty="0"/>
              <a:t>as </a:t>
            </a:r>
            <a:r>
              <a:rPr sz="2500" spc="-56" dirty="0"/>
              <a:t>regularization </a:t>
            </a:r>
            <a:r>
              <a:rPr sz="2500" spc="-49" dirty="0"/>
              <a:t>during</a:t>
            </a:r>
            <a:r>
              <a:rPr sz="2500" spc="-83" dirty="0"/>
              <a:t> </a:t>
            </a:r>
            <a:r>
              <a:rPr sz="2500" spc="-38" dirty="0"/>
              <a:t>training</a:t>
            </a:r>
          </a:p>
          <a:p>
            <a:pPr marL="1493044" indent="-355282">
              <a:spcBef>
                <a:spcPts val="19"/>
              </a:spcBef>
              <a:buSzPct val="83333"/>
              <a:buChar char="-"/>
              <a:tabLst>
                <a:tab pos="1492567" algn="l"/>
                <a:tab pos="1493044" algn="l"/>
              </a:tabLst>
            </a:pPr>
            <a:r>
              <a:rPr sz="2500" spc="-113" dirty="0"/>
              <a:t>Zero </a:t>
            </a:r>
            <a:r>
              <a:rPr sz="2500" spc="-75" dirty="0"/>
              <a:t>overhead </a:t>
            </a:r>
            <a:r>
              <a:rPr sz="2500" spc="-30" dirty="0"/>
              <a:t>at </a:t>
            </a:r>
            <a:r>
              <a:rPr sz="2500" spc="-34" dirty="0"/>
              <a:t>test-time: </a:t>
            </a:r>
            <a:r>
              <a:rPr sz="2500" spc="-120" dirty="0"/>
              <a:t>can </a:t>
            </a:r>
            <a:r>
              <a:rPr sz="2500" spc="-83" dirty="0"/>
              <a:t>be </a:t>
            </a:r>
            <a:r>
              <a:rPr sz="2500" spc="-75" dirty="0"/>
              <a:t>fused </a:t>
            </a:r>
            <a:r>
              <a:rPr sz="2500" spc="8" dirty="0"/>
              <a:t>with</a:t>
            </a:r>
            <a:r>
              <a:rPr sz="2500" spc="-248" dirty="0"/>
              <a:t> </a:t>
            </a:r>
            <a:r>
              <a:rPr sz="2500" spc="-64" dirty="0"/>
              <a:t>conv!</a:t>
            </a:r>
          </a:p>
        </p:txBody>
      </p:sp>
      <p:sp>
        <p:nvSpPr>
          <p:cNvPr id="17" name="object 17"/>
          <p:cNvSpPr/>
          <p:nvPr/>
        </p:nvSpPr>
        <p:spPr>
          <a:xfrm>
            <a:off x="4132877" y="4041640"/>
            <a:ext cx="3568865" cy="1975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00010" y="4862093"/>
            <a:ext cx="699611" cy="432009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9525" marR="3810">
              <a:lnSpc>
                <a:spcPts val="1568"/>
              </a:lnSpc>
              <a:spcBef>
                <a:spcPts val="169"/>
              </a:spcBef>
            </a:pPr>
            <a:r>
              <a:rPr sz="1350" spc="-26" dirty="0">
                <a:latin typeface="Arial"/>
                <a:cs typeface="Arial"/>
              </a:rPr>
              <a:t>I</a:t>
            </a:r>
            <a:r>
              <a:rPr sz="1350" spc="-64" dirty="0">
                <a:latin typeface="Arial"/>
                <a:cs typeface="Arial"/>
              </a:rPr>
              <a:t>m</a:t>
            </a:r>
            <a:r>
              <a:rPr sz="1350" spc="-105" dirty="0">
                <a:latin typeface="Arial"/>
                <a:cs typeface="Arial"/>
              </a:rPr>
              <a:t>a</a:t>
            </a:r>
            <a:r>
              <a:rPr sz="1350" spc="-127" dirty="0">
                <a:latin typeface="Arial"/>
                <a:cs typeface="Arial"/>
              </a:rPr>
              <a:t>g</a:t>
            </a:r>
            <a:r>
              <a:rPr sz="1350" spc="-83" dirty="0">
                <a:latin typeface="Arial"/>
                <a:cs typeface="Arial"/>
              </a:rPr>
              <a:t>e</a:t>
            </a:r>
            <a:r>
              <a:rPr sz="1350" spc="-105" dirty="0">
                <a:latin typeface="Arial"/>
                <a:cs typeface="Arial"/>
              </a:rPr>
              <a:t>N</a:t>
            </a:r>
            <a:r>
              <a:rPr sz="1350" spc="-86" dirty="0">
                <a:latin typeface="Arial"/>
                <a:cs typeface="Arial"/>
              </a:rPr>
              <a:t>e</a:t>
            </a:r>
            <a:r>
              <a:rPr sz="1350" spc="75" dirty="0">
                <a:latin typeface="Arial"/>
                <a:cs typeface="Arial"/>
              </a:rPr>
              <a:t>t  </a:t>
            </a:r>
            <a:r>
              <a:rPr sz="1350" spc="-83" dirty="0">
                <a:latin typeface="Arial"/>
                <a:cs typeface="Arial"/>
              </a:rPr>
              <a:t>accuracy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72262" y="5315915"/>
            <a:ext cx="1271588" cy="208711"/>
          </a:xfrm>
          <a:prstGeom prst="rect">
            <a:avLst/>
          </a:prstGeom>
        </p:spPr>
        <p:txBody>
          <a:bodyPr vert="horz" wrap="square" lIns="0" tIns="953" rIns="0" bIns="0" rtlCol="0">
            <a:spAutoFit/>
          </a:bodyPr>
          <a:lstStyle/>
          <a:p>
            <a:pPr marL="9525">
              <a:spcBef>
                <a:spcPts val="8"/>
              </a:spcBef>
            </a:pPr>
            <a:r>
              <a:rPr sz="1350" spc="-71" dirty="0">
                <a:latin typeface="Arial"/>
                <a:cs typeface="Arial"/>
              </a:rPr>
              <a:t>Training</a:t>
            </a:r>
            <a:r>
              <a:rPr sz="1350" spc="-94" dirty="0">
                <a:latin typeface="Arial"/>
                <a:cs typeface="Arial"/>
              </a:rPr>
              <a:t> </a:t>
            </a:r>
            <a:r>
              <a:rPr sz="1350" spc="-30" dirty="0">
                <a:latin typeface="Arial"/>
                <a:cs typeface="Arial"/>
              </a:rPr>
              <a:t>iterations</a:t>
            </a:r>
            <a:endParaRPr sz="1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56741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Bonus Quiz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5DC0A-5510-5A4C-89A1-0345EF3046EE}"/>
              </a:ext>
            </a:extLst>
          </p:cNvPr>
          <p:cNvSpPr txBox="1"/>
          <p:nvPr/>
        </p:nvSpPr>
        <p:spPr>
          <a:xfrm>
            <a:off x="1084521" y="1526899"/>
            <a:ext cx="63237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Calibri" panose="020F0502020204030204" pitchFamily="34" charset="0"/>
              </a:rPr>
              <a:t>What happens if we build a neural network with no non-linear activation function? 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597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2-Layer Neural Network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074" name="Picture 2" descr="Diagram&#10;&#10;Description automatically generated">
            <a:extLst>
              <a:ext uri="{FF2B5EF4-FFF2-40B4-BE49-F238E27FC236}">
                <a16:creationId xmlns:a16="http://schemas.microsoft.com/office/drawing/2014/main" id="{F751B3BA-EED5-8847-B812-D54B677E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200150"/>
            <a:ext cx="80899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00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2-Layer Neural Network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3996627-E245-0341-AF30-F1476EC7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0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164123" y="-77372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Deep Neural Networks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93FCD578-5F84-DC46-90C6-15EA6F2E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436"/>
            <a:ext cx="9144000" cy="35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164123" y="-77372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Activation Functions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7F05359-3AF8-3647-816E-DEBB6456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574"/>
            <a:ext cx="5892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3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164123" y="-77372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Activation Functions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C378BF-04AA-B047-9099-122D6F72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092200"/>
            <a:ext cx="7594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8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164123" y="-77372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Activation Functions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C378BF-04AA-B047-9099-122D6F728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9" r="10201" b="54891"/>
          <a:stretch/>
        </p:blipFill>
        <p:spPr>
          <a:xfrm>
            <a:off x="0" y="2374900"/>
            <a:ext cx="6136463" cy="21082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860A16D-95D8-E744-99DC-7F79FA7DC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73"/>
          <a:stretch/>
        </p:blipFill>
        <p:spPr>
          <a:xfrm>
            <a:off x="164123" y="594395"/>
            <a:ext cx="5892800" cy="1922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5E66D-3077-6E45-A9FA-88834D15EB33}"/>
              </a:ext>
            </a:extLst>
          </p:cNvPr>
          <p:cNvSpPr txBox="1"/>
          <p:nvPr/>
        </p:nvSpPr>
        <p:spPr>
          <a:xfrm>
            <a:off x="1770321" y="4846830"/>
            <a:ext cx="4582632" cy="122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Drawbacks: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 fontAlgn="base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gradient is small, and thus training (SGD) is slow</a:t>
            </a:r>
          </a:p>
          <a:p>
            <a:pPr algn="ctr" rtl="0" fontAlgn="base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Exp () is 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187923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164123" y="-77372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Activation Functions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98D946-27F2-3B45-ACCB-9E6CAE09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93"/>
            <a:ext cx="9144000" cy="2226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167B9F-4E6D-DE48-83F6-E85AA49389E6}"/>
              </a:ext>
            </a:extLst>
          </p:cNvPr>
          <p:cNvSpPr txBox="1"/>
          <p:nvPr/>
        </p:nvSpPr>
        <p:spPr>
          <a:xfrm>
            <a:off x="334926" y="3429000"/>
            <a:ext cx="77351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Default choice of activation function, </a:t>
            </a:r>
            <a:r>
              <a:rPr lang="en-US" sz="1800" b="0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is a good default choice  for most problems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947FA-63F8-AF4E-8BF0-8E180BC865BB}"/>
              </a:ext>
            </a:extLst>
          </p:cNvPr>
          <p:cNvSpPr txBox="1"/>
          <p:nvPr/>
        </p:nvSpPr>
        <p:spPr>
          <a:xfrm>
            <a:off x="-738963" y="4520190"/>
            <a:ext cx="4582632" cy="94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Drawbacks: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 fontAlgn="base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Not zero centered.</a:t>
            </a:r>
          </a:p>
          <a:p>
            <a:pPr algn="ctr" rtl="0" fontAlgn="base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Dead </a:t>
            </a:r>
            <a:r>
              <a:rPr lang="en-US" sz="1800" b="0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when x &lt; 0</a:t>
            </a:r>
          </a:p>
        </p:txBody>
      </p:sp>
    </p:spTree>
    <p:extLst>
      <p:ext uri="{BB962C8B-B14F-4D97-AF65-F5344CB8AC3E}">
        <p14:creationId xmlns:p14="http://schemas.microsoft.com/office/powerpoint/2010/main" val="374127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164123" y="-77372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Activation Functions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B2618-4C9A-3E4B-89E3-6840BAE7E605}"/>
              </a:ext>
            </a:extLst>
          </p:cNvPr>
          <p:cNvSpPr txBox="1"/>
          <p:nvPr/>
        </p:nvSpPr>
        <p:spPr>
          <a:xfrm>
            <a:off x="717698" y="2530847"/>
            <a:ext cx="17065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Leaky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270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max 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(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0.2𝑥, 𝑥)  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8D840-4B48-2047-ACE3-F6A19A8CD6D2}"/>
              </a:ext>
            </a:extLst>
          </p:cNvPr>
          <p:cNvSpPr txBox="1"/>
          <p:nvPr/>
        </p:nvSpPr>
        <p:spPr>
          <a:xfrm>
            <a:off x="-101009" y="4008175"/>
            <a:ext cx="4582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Less used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06E6C-81B8-7143-AB5B-332502ADF662}"/>
              </a:ext>
            </a:extLst>
          </p:cNvPr>
          <p:cNvSpPr txBox="1"/>
          <p:nvPr/>
        </p:nvSpPr>
        <p:spPr>
          <a:xfrm>
            <a:off x="2214230" y="3159273"/>
            <a:ext cx="288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8FDFAA92-E5E6-0546-9B72-CCA453F3E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756" y="685952"/>
            <a:ext cx="5334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9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Reference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6C0005-6EB6-0B4F-AA8E-D7B7D1B81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4323102"/>
            <a:ext cx="8229600" cy="4066495"/>
          </a:xfrm>
        </p:spPr>
        <p:txBody>
          <a:bodyPr/>
          <a:lstStyle/>
          <a:p>
            <a:r>
              <a:rPr lang="en-US" dirty="0"/>
              <a:t>Deep Learning by Ian Goodfellow,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and Aaron </a:t>
            </a:r>
            <a:r>
              <a:rPr lang="en-US" dirty="0" err="1"/>
              <a:t>Curville</a:t>
            </a:r>
            <a:endParaRPr lang="en-US" dirty="0"/>
          </a:p>
        </p:txBody>
      </p:sp>
      <p:pic>
        <p:nvPicPr>
          <p:cNvPr id="10" name="Picture 9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4001CBD3-A118-4F40-994C-D9464B99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20" y="901491"/>
            <a:ext cx="2321966" cy="30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7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F8C1-26E6-F843-97E9-3E843BD4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95" y="2694346"/>
            <a:ext cx="8229600" cy="48023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happens if we build a neural network with no non-linear activation function?</a:t>
            </a:r>
          </a:p>
        </p:txBody>
      </p:sp>
    </p:spTree>
    <p:extLst>
      <p:ext uri="{BB962C8B-B14F-4D97-AF65-F5344CB8AC3E}">
        <p14:creationId xmlns:p14="http://schemas.microsoft.com/office/powerpoint/2010/main" val="283043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78;p21">
            <a:extLst>
              <a:ext uri="{FF2B5EF4-FFF2-40B4-BE49-F238E27FC236}">
                <a16:creationId xmlns:a16="http://schemas.microsoft.com/office/drawing/2014/main" id="{B97EBFF6-96CB-9442-B678-C96A221BA2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3698" y="1234117"/>
            <a:ext cx="5907384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2500" dirty="0">
                <a:solidFill>
                  <a:srgbClr val="000000"/>
                </a:solidFill>
              </a:rPr>
              <a:t>N linear classifiers = 1 linear classifier</a:t>
            </a:r>
            <a:endParaRPr sz="2500" dirty="0"/>
          </a:p>
        </p:txBody>
      </p:sp>
      <p:grpSp>
        <p:nvGrpSpPr>
          <p:cNvPr id="20" name="Google Shape;279;p21">
            <a:extLst>
              <a:ext uri="{FF2B5EF4-FFF2-40B4-BE49-F238E27FC236}">
                <a16:creationId xmlns:a16="http://schemas.microsoft.com/office/drawing/2014/main" id="{4F6D3EE7-2FDA-C143-AB94-8523C814E81A}"/>
              </a:ext>
            </a:extLst>
          </p:cNvPr>
          <p:cNvGrpSpPr/>
          <p:nvPr/>
        </p:nvGrpSpPr>
        <p:grpSpPr>
          <a:xfrm>
            <a:off x="98852" y="2656701"/>
            <a:ext cx="1953962" cy="2372498"/>
            <a:chOff x="459155" y="1828799"/>
            <a:chExt cx="3027045" cy="3043830"/>
          </a:xfrm>
        </p:grpSpPr>
        <p:sp>
          <p:nvSpPr>
            <p:cNvPr id="21" name="Google Shape;280;p21">
              <a:extLst>
                <a:ext uri="{FF2B5EF4-FFF2-40B4-BE49-F238E27FC236}">
                  <a16:creationId xmlns:a16="http://schemas.microsoft.com/office/drawing/2014/main" id="{EDC951F3-77EF-2649-804C-EB2931F28D27}"/>
                </a:ext>
              </a:extLst>
            </p:cNvPr>
            <p:cNvSpPr/>
            <p:nvPr/>
          </p:nvSpPr>
          <p:spPr>
            <a:xfrm>
              <a:off x="459155" y="1828799"/>
              <a:ext cx="3027045" cy="3030855"/>
            </a:xfrm>
            <a:custGeom>
              <a:avLst/>
              <a:gdLst/>
              <a:ahLst/>
              <a:cxnLst/>
              <a:rect l="l" t="t" r="r" b="b"/>
              <a:pathLst>
                <a:path w="3027045" h="3030854" extrusionOk="0">
                  <a:moveTo>
                    <a:pt x="3026664" y="1515300"/>
                  </a:moveTo>
                  <a:lnTo>
                    <a:pt x="2950464" y="1477200"/>
                  </a:lnTo>
                  <a:lnTo>
                    <a:pt x="2967393" y="1502600"/>
                  </a:lnTo>
                  <a:lnTo>
                    <a:pt x="1526032" y="1502600"/>
                  </a:lnTo>
                  <a:lnTo>
                    <a:pt x="1526032" y="59270"/>
                  </a:lnTo>
                  <a:lnTo>
                    <a:pt x="1551432" y="76200"/>
                  </a:lnTo>
                  <a:lnTo>
                    <a:pt x="1538732" y="50800"/>
                  </a:lnTo>
                  <a:lnTo>
                    <a:pt x="1513332" y="0"/>
                  </a:lnTo>
                  <a:lnTo>
                    <a:pt x="1475232" y="76200"/>
                  </a:lnTo>
                  <a:lnTo>
                    <a:pt x="1500632" y="59270"/>
                  </a:lnTo>
                  <a:lnTo>
                    <a:pt x="1500632" y="1502600"/>
                  </a:lnTo>
                  <a:lnTo>
                    <a:pt x="59258" y="1502600"/>
                  </a:lnTo>
                  <a:lnTo>
                    <a:pt x="76200" y="1477200"/>
                  </a:lnTo>
                  <a:lnTo>
                    <a:pt x="0" y="1515300"/>
                  </a:lnTo>
                  <a:lnTo>
                    <a:pt x="76200" y="1553400"/>
                  </a:lnTo>
                  <a:lnTo>
                    <a:pt x="59258" y="1528000"/>
                  </a:lnTo>
                  <a:lnTo>
                    <a:pt x="1500632" y="1528000"/>
                  </a:lnTo>
                  <a:lnTo>
                    <a:pt x="1500632" y="2971317"/>
                  </a:lnTo>
                  <a:lnTo>
                    <a:pt x="1475232" y="2954388"/>
                  </a:lnTo>
                  <a:lnTo>
                    <a:pt x="1513332" y="3030588"/>
                  </a:lnTo>
                  <a:lnTo>
                    <a:pt x="1538732" y="2979788"/>
                  </a:lnTo>
                  <a:lnTo>
                    <a:pt x="1551432" y="2954388"/>
                  </a:lnTo>
                  <a:lnTo>
                    <a:pt x="1526032" y="2971317"/>
                  </a:lnTo>
                  <a:lnTo>
                    <a:pt x="1526032" y="1528000"/>
                  </a:lnTo>
                  <a:lnTo>
                    <a:pt x="2967393" y="1528000"/>
                  </a:lnTo>
                  <a:lnTo>
                    <a:pt x="2950464" y="1553400"/>
                  </a:lnTo>
                  <a:lnTo>
                    <a:pt x="3001264" y="1528000"/>
                  </a:lnTo>
                  <a:lnTo>
                    <a:pt x="3026664" y="15153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81;p21">
              <a:extLst>
                <a:ext uri="{FF2B5EF4-FFF2-40B4-BE49-F238E27FC236}">
                  <a16:creationId xmlns:a16="http://schemas.microsoft.com/office/drawing/2014/main" id="{B886524F-3987-8B4B-933C-8433BBD41A86}"/>
                </a:ext>
              </a:extLst>
            </p:cNvPr>
            <p:cNvSpPr/>
            <p:nvPr/>
          </p:nvSpPr>
          <p:spPr>
            <a:xfrm>
              <a:off x="1149530" y="2181499"/>
              <a:ext cx="2116455" cy="2691130"/>
            </a:xfrm>
            <a:custGeom>
              <a:avLst/>
              <a:gdLst/>
              <a:ahLst/>
              <a:cxnLst/>
              <a:rect l="l" t="t" r="r" b="b"/>
              <a:pathLst>
                <a:path w="2116454" h="2691129" extrusionOk="0">
                  <a:moveTo>
                    <a:pt x="0" y="2690947"/>
                  </a:moveTo>
                  <a:lnTo>
                    <a:pt x="2116183" y="0"/>
                  </a:lnTo>
                </a:path>
              </a:pathLst>
            </a:custGeom>
            <a:noFill/>
            <a:ln w="12700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82;p21">
            <a:extLst>
              <a:ext uri="{FF2B5EF4-FFF2-40B4-BE49-F238E27FC236}">
                <a16:creationId xmlns:a16="http://schemas.microsoft.com/office/drawing/2014/main" id="{948745BA-B96B-7A43-A633-93C5C21B8823}"/>
              </a:ext>
            </a:extLst>
          </p:cNvPr>
          <p:cNvGrpSpPr/>
          <p:nvPr/>
        </p:nvGrpSpPr>
        <p:grpSpPr>
          <a:xfrm>
            <a:off x="2854642" y="2670189"/>
            <a:ext cx="1953962" cy="2362385"/>
            <a:chOff x="4796028" y="1828799"/>
            <a:chExt cx="3027045" cy="3030855"/>
          </a:xfrm>
        </p:grpSpPr>
        <p:sp>
          <p:nvSpPr>
            <p:cNvPr id="24" name="Google Shape;283;p21">
              <a:extLst>
                <a:ext uri="{FF2B5EF4-FFF2-40B4-BE49-F238E27FC236}">
                  <a16:creationId xmlns:a16="http://schemas.microsoft.com/office/drawing/2014/main" id="{80259B0D-7F6C-9349-8377-8914C3DA247A}"/>
                </a:ext>
              </a:extLst>
            </p:cNvPr>
            <p:cNvSpPr/>
            <p:nvPr/>
          </p:nvSpPr>
          <p:spPr>
            <a:xfrm>
              <a:off x="4796028" y="1828799"/>
              <a:ext cx="3027045" cy="3030855"/>
            </a:xfrm>
            <a:custGeom>
              <a:avLst/>
              <a:gdLst/>
              <a:ahLst/>
              <a:cxnLst/>
              <a:rect l="l" t="t" r="r" b="b"/>
              <a:pathLst>
                <a:path w="3027045" h="3030854" extrusionOk="0">
                  <a:moveTo>
                    <a:pt x="3026664" y="1515300"/>
                  </a:moveTo>
                  <a:lnTo>
                    <a:pt x="2950464" y="1477200"/>
                  </a:lnTo>
                  <a:lnTo>
                    <a:pt x="2967393" y="1502600"/>
                  </a:lnTo>
                  <a:lnTo>
                    <a:pt x="1526019" y="1502600"/>
                  </a:lnTo>
                  <a:lnTo>
                    <a:pt x="1526019" y="59270"/>
                  </a:lnTo>
                  <a:lnTo>
                    <a:pt x="1551432" y="76200"/>
                  </a:lnTo>
                  <a:lnTo>
                    <a:pt x="1538719" y="50800"/>
                  </a:lnTo>
                  <a:lnTo>
                    <a:pt x="1513332" y="0"/>
                  </a:lnTo>
                  <a:lnTo>
                    <a:pt x="1475232" y="76200"/>
                  </a:lnTo>
                  <a:lnTo>
                    <a:pt x="1500619" y="59270"/>
                  </a:lnTo>
                  <a:lnTo>
                    <a:pt x="1500632" y="50800"/>
                  </a:lnTo>
                  <a:lnTo>
                    <a:pt x="1500632" y="59270"/>
                  </a:lnTo>
                  <a:lnTo>
                    <a:pt x="1500632" y="1502600"/>
                  </a:lnTo>
                  <a:lnTo>
                    <a:pt x="59258" y="1502600"/>
                  </a:lnTo>
                  <a:lnTo>
                    <a:pt x="76200" y="1477200"/>
                  </a:lnTo>
                  <a:lnTo>
                    <a:pt x="0" y="1515300"/>
                  </a:lnTo>
                  <a:lnTo>
                    <a:pt x="76200" y="1553400"/>
                  </a:lnTo>
                  <a:lnTo>
                    <a:pt x="59258" y="1528000"/>
                  </a:lnTo>
                  <a:lnTo>
                    <a:pt x="1500632" y="1528000"/>
                  </a:lnTo>
                  <a:lnTo>
                    <a:pt x="1500632" y="2971317"/>
                  </a:lnTo>
                  <a:lnTo>
                    <a:pt x="1475232" y="2954388"/>
                  </a:lnTo>
                  <a:lnTo>
                    <a:pt x="1513332" y="3030588"/>
                  </a:lnTo>
                  <a:lnTo>
                    <a:pt x="1538732" y="2979788"/>
                  </a:lnTo>
                  <a:lnTo>
                    <a:pt x="1551432" y="2954388"/>
                  </a:lnTo>
                  <a:lnTo>
                    <a:pt x="1526032" y="2971317"/>
                  </a:lnTo>
                  <a:lnTo>
                    <a:pt x="1526019" y="1528000"/>
                  </a:lnTo>
                  <a:lnTo>
                    <a:pt x="2967393" y="1528000"/>
                  </a:lnTo>
                  <a:lnTo>
                    <a:pt x="2975851" y="1515300"/>
                  </a:lnTo>
                  <a:lnTo>
                    <a:pt x="2967393" y="1528000"/>
                  </a:lnTo>
                  <a:lnTo>
                    <a:pt x="2950464" y="1553400"/>
                  </a:lnTo>
                  <a:lnTo>
                    <a:pt x="3001264" y="1528000"/>
                  </a:lnTo>
                  <a:lnTo>
                    <a:pt x="3026664" y="15153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84;p21">
              <a:extLst>
                <a:ext uri="{FF2B5EF4-FFF2-40B4-BE49-F238E27FC236}">
                  <a16:creationId xmlns:a16="http://schemas.microsoft.com/office/drawing/2014/main" id="{F128CE5B-DA72-5247-9734-2B56CA0814B3}"/>
                </a:ext>
              </a:extLst>
            </p:cNvPr>
            <p:cNvSpPr/>
            <p:nvPr/>
          </p:nvSpPr>
          <p:spPr>
            <a:xfrm>
              <a:off x="4898570" y="2481942"/>
              <a:ext cx="2874010" cy="1398270"/>
            </a:xfrm>
            <a:custGeom>
              <a:avLst/>
              <a:gdLst/>
              <a:ahLst/>
              <a:cxnLst/>
              <a:rect l="l" t="t" r="r" b="b"/>
              <a:pathLst>
                <a:path w="2874009" h="1398270" extrusionOk="0">
                  <a:moveTo>
                    <a:pt x="0" y="1397727"/>
                  </a:moveTo>
                  <a:lnTo>
                    <a:pt x="2873829" y="0"/>
                  </a:lnTo>
                </a:path>
              </a:pathLst>
            </a:custGeom>
            <a:noFill/>
            <a:ln w="1270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85;p21">
            <a:extLst>
              <a:ext uri="{FF2B5EF4-FFF2-40B4-BE49-F238E27FC236}">
                <a16:creationId xmlns:a16="http://schemas.microsoft.com/office/drawing/2014/main" id="{8D55B553-8C84-5740-9C8B-7FC56376219B}"/>
              </a:ext>
            </a:extLst>
          </p:cNvPr>
          <p:cNvGrpSpPr/>
          <p:nvPr/>
        </p:nvGrpSpPr>
        <p:grpSpPr>
          <a:xfrm>
            <a:off x="6082338" y="2656701"/>
            <a:ext cx="1953962" cy="2362385"/>
            <a:chOff x="8741003" y="1828799"/>
            <a:chExt cx="3027045" cy="3030855"/>
          </a:xfrm>
        </p:grpSpPr>
        <p:sp>
          <p:nvSpPr>
            <p:cNvPr id="27" name="Google Shape;286;p21">
              <a:extLst>
                <a:ext uri="{FF2B5EF4-FFF2-40B4-BE49-F238E27FC236}">
                  <a16:creationId xmlns:a16="http://schemas.microsoft.com/office/drawing/2014/main" id="{676F4C23-C7B2-D243-87BA-76FC36C6C750}"/>
                </a:ext>
              </a:extLst>
            </p:cNvPr>
            <p:cNvSpPr/>
            <p:nvPr/>
          </p:nvSpPr>
          <p:spPr>
            <a:xfrm>
              <a:off x="8741003" y="1828799"/>
              <a:ext cx="3027045" cy="3030855"/>
            </a:xfrm>
            <a:custGeom>
              <a:avLst/>
              <a:gdLst/>
              <a:ahLst/>
              <a:cxnLst/>
              <a:rect l="l" t="t" r="r" b="b"/>
              <a:pathLst>
                <a:path w="3027045" h="3030854" extrusionOk="0">
                  <a:moveTo>
                    <a:pt x="3026664" y="1515300"/>
                  </a:moveTo>
                  <a:lnTo>
                    <a:pt x="2950464" y="1477200"/>
                  </a:lnTo>
                  <a:lnTo>
                    <a:pt x="2967393" y="1502600"/>
                  </a:lnTo>
                  <a:lnTo>
                    <a:pt x="1526032" y="1502600"/>
                  </a:lnTo>
                  <a:lnTo>
                    <a:pt x="1526032" y="59270"/>
                  </a:lnTo>
                  <a:lnTo>
                    <a:pt x="1551432" y="76200"/>
                  </a:lnTo>
                  <a:lnTo>
                    <a:pt x="1538732" y="50800"/>
                  </a:lnTo>
                  <a:lnTo>
                    <a:pt x="1513332" y="0"/>
                  </a:lnTo>
                  <a:lnTo>
                    <a:pt x="1475232" y="76200"/>
                  </a:lnTo>
                  <a:lnTo>
                    <a:pt x="1500632" y="59270"/>
                  </a:lnTo>
                  <a:lnTo>
                    <a:pt x="1500632" y="1502600"/>
                  </a:lnTo>
                  <a:lnTo>
                    <a:pt x="59270" y="1502600"/>
                  </a:lnTo>
                  <a:lnTo>
                    <a:pt x="76200" y="1477200"/>
                  </a:lnTo>
                  <a:lnTo>
                    <a:pt x="0" y="1515300"/>
                  </a:lnTo>
                  <a:lnTo>
                    <a:pt x="76200" y="1553400"/>
                  </a:lnTo>
                  <a:lnTo>
                    <a:pt x="59270" y="1528000"/>
                  </a:lnTo>
                  <a:lnTo>
                    <a:pt x="1500632" y="1528000"/>
                  </a:lnTo>
                  <a:lnTo>
                    <a:pt x="1500632" y="2971317"/>
                  </a:lnTo>
                  <a:lnTo>
                    <a:pt x="1475232" y="2954388"/>
                  </a:lnTo>
                  <a:lnTo>
                    <a:pt x="1513332" y="3030588"/>
                  </a:lnTo>
                  <a:lnTo>
                    <a:pt x="1538732" y="2979788"/>
                  </a:lnTo>
                  <a:lnTo>
                    <a:pt x="1551432" y="2954388"/>
                  </a:lnTo>
                  <a:lnTo>
                    <a:pt x="1526032" y="2971317"/>
                  </a:lnTo>
                  <a:lnTo>
                    <a:pt x="1526032" y="1528000"/>
                  </a:lnTo>
                  <a:lnTo>
                    <a:pt x="2967393" y="1528000"/>
                  </a:lnTo>
                  <a:lnTo>
                    <a:pt x="2950464" y="1553400"/>
                  </a:lnTo>
                  <a:lnTo>
                    <a:pt x="3001264" y="1528000"/>
                  </a:lnTo>
                  <a:lnTo>
                    <a:pt x="3026664" y="15153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7;p21">
              <a:extLst>
                <a:ext uri="{FF2B5EF4-FFF2-40B4-BE49-F238E27FC236}">
                  <a16:creationId xmlns:a16="http://schemas.microsoft.com/office/drawing/2014/main" id="{2E95A6BF-668E-A649-8871-541E862E7C5F}"/>
                </a:ext>
              </a:extLst>
            </p:cNvPr>
            <p:cNvSpPr/>
            <p:nvPr/>
          </p:nvSpPr>
          <p:spPr>
            <a:xfrm>
              <a:off x="9157552" y="2403567"/>
              <a:ext cx="2363470" cy="2116455"/>
            </a:xfrm>
            <a:custGeom>
              <a:avLst/>
              <a:gdLst/>
              <a:ahLst/>
              <a:cxnLst/>
              <a:rect l="l" t="t" r="r" b="b"/>
              <a:pathLst>
                <a:path w="2363470" h="2116454" extrusionOk="0">
                  <a:moveTo>
                    <a:pt x="0" y="2116182"/>
                  </a:moveTo>
                  <a:lnTo>
                    <a:pt x="2363399" y="0"/>
                  </a:lnTo>
                </a:path>
              </a:pathLst>
            </a:custGeom>
            <a:noFill/>
            <a:ln w="127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88;p21">
            <a:extLst>
              <a:ext uri="{FF2B5EF4-FFF2-40B4-BE49-F238E27FC236}">
                <a16:creationId xmlns:a16="http://schemas.microsoft.com/office/drawing/2014/main" id="{C6A35285-81ED-4D43-9EFF-8113230A8264}"/>
              </a:ext>
            </a:extLst>
          </p:cNvPr>
          <p:cNvSpPr/>
          <p:nvPr/>
        </p:nvSpPr>
        <p:spPr>
          <a:xfrm>
            <a:off x="2411144" y="3746453"/>
            <a:ext cx="174615" cy="209858"/>
          </a:xfrm>
          <a:custGeom>
            <a:avLst/>
            <a:gdLst/>
            <a:ahLst/>
            <a:cxnLst/>
            <a:rect l="l" t="t" r="r" b="b"/>
            <a:pathLst>
              <a:path w="270510" h="269239" extrusionOk="0">
                <a:moveTo>
                  <a:pt x="270052" y="123190"/>
                </a:moveTo>
                <a:lnTo>
                  <a:pt x="147104" y="123190"/>
                </a:lnTo>
                <a:lnTo>
                  <a:pt x="147104" y="0"/>
                </a:lnTo>
                <a:lnTo>
                  <a:pt x="122936" y="0"/>
                </a:lnTo>
                <a:lnTo>
                  <a:pt x="122936" y="123190"/>
                </a:lnTo>
                <a:lnTo>
                  <a:pt x="0" y="123190"/>
                </a:lnTo>
                <a:lnTo>
                  <a:pt x="0" y="147320"/>
                </a:lnTo>
                <a:lnTo>
                  <a:pt x="122936" y="147320"/>
                </a:lnTo>
                <a:lnTo>
                  <a:pt x="122936" y="269240"/>
                </a:lnTo>
                <a:lnTo>
                  <a:pt x="147104" y="269240"/>
                </a:lnTo>
                <a:lnTo>
                  <a:pt x="147104" y="147320"/>
                </a:lnTo>
                <a:lnTo>
                  <a:pt x="270052" y="147320"/>
                </a:lnTo>
                <a:lnTo>
                  <a:pt x="270052" y="123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1">
            <a:extLst>
              <a:ext uri="{FF2B5EF4-FFF2-40B4-BE49-F238E27FC236}">
                <a16:creationId xmlns:a16="http://schemas.microsoft.com/office/drawing/2014/main" id="{1A28989C-ABFA-124D-9CA9-0299CCE19E7B}"/>
              </a:ext>
            </a:extLst>
          </p:cNvPr>
          <p:cNvSpPr/>
          <p:nvPr/>
        </p:nvSpPr>
        <p:spPr>
          <a:xfrm>
            <a:off x="5238599" y="3793310"/>
            <a:ext cx="128297" cy="72262"/>
          </a:xfrm>
          <a:custGeom>
            <a:avLst/>
            <a:gdLst/>
            <a:ahLst/>
            <a:cxnLst/>
            <a:rect l="l" t="t" r="r" b="b"/>
            <a:pathLst>
              <a:path w="198754" h="92710" extrusionOk="0">
                <a:moveTo>
                  <a:pt x="198462" y="64223"/>
                </a:moveTo>
                <a:lnTo>
                  <a:pt x="0" y="64223"/>
                </a:lnTo>
                <a:lnTo>
                  <a:pt x="0" y="92379"/>
                </a:lnTo>
                <a:lnTo>
                  <a:pt x="198462" y="92379"/>
                </a:lnTo>
                <a:lnTo>
                  <a:pt x="198462" y="64223"/>
                </a:lnTo>
                <a:close/>
              </a:path>
              <a:path w="198754" h="92710" extrusionOk="0">
                <a:moveTo>
                  <a:pt x="198462" y="0"/>
                </a:moveTo>
                <a:lnTo>
                  <a:pt x="0" y="0"/>
                </a:lnTo>
                <a:lnTo>
                  <a:pt x="0" y="28143"/>
                </a:lnTo>
                <a:lnTo>
                  <a:pt x="198462" y="28143"/>
                </a:lnTo>
                <a:lnTo>
                  <a:pt x="1984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9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The Power of Activation function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DECE29F-DBBE-FD4A-96A8-8E1BA78BD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1" r="55494"/>
          <a:stretch/>
        </p:blipFill>
        <p:spPr>
          <a:xfrm>
            <a:off x="0" y="1477926"/>
            <a:ext cx="3954162" cy="4097533"/>
          </a:xfrm>
          <a:prstGeom prst="rect">
            <a:avLst/>
          </a:prstGeom>
        </p:spPr>
      </p:pic>
      <p:sp>
        <p:nvSpPr>
          <p:cNvPr id="6" name="Google Shape;332;p22">
            <a:extLst>
              <a:ext uri="{FF2B5EF4-FFF2-40B4-BE49-F238E27FC236}">
                <a16:creationId xmlns:a16="http://schemas.microsoft.com/office/drawing/2014/main" id="{9E865E3F-BE7E-A348-8D04-48A6F2A30BA2}"/>
              </a:ext>
            </a:extLst>
          </p:cNvPr>
          <p:cNvSpPr txBox="1"/>
          <p:nvPr/>
        </p:nvSpPr>
        <p:spPr>
          <a:xfrm>
            <a:off x="3781636" y="2124084"/>
            <a:ext cx="5126990" cy="117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marR="5080" lvl="0" indent="0" algn="l" rtl="0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a linear transform: </a:t>
            </a:r>
          </a:p>
          <a:p>
            <a:pPr marL="12700" marR="5080" lvl="0" indent="0" algn="l" rtl="0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= </a:t>
            </a:r>
            <a:r>
              <a:rPr lang="en-US" sz="2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Wx</a:t>
            </a: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marL="12700" marR="5080" lvl="0" indent="0" algn="l" rtl="0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x, h are both 2-dimensional</a:t>
            </a:r>
            <a:endParaRPr sz="2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067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8592340-66DC-8C45-A1E7-4A8A1492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196"/>
            <a:ext cx="9144000" cy="501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05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753BA5D-BA06-A74C-A33E-76F830B0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1126"/>
            <a:ext cx="9144000" cy="48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0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05CEC0D-DF93-D047-9DCE-335F7A0FD776}"/>
              </a:ext>
            </a:extLst>
          </p:cNvPr>
          <p:cNvGrpSpPr/>
          <p:nvPr/>
        </p:nvGrpSpPr>
        <p:grpSpPr>
          <a:xfrm>
            <a:off x="394476" y="1544594"/>
            <a:ext cx="8784535" cy="3145473"/>
            <a:chOff x="109168" y="1947162"/>
            <a:chExt cx="11912837" cy="4966676"/>
          </a:xfrm>
        </p:grpSpPr>
        <p:sp>
          <p:nvSpPr>
            <p:cNvPr id="103" name="Google Shape;636;p26">
              <a:extLst>
                <a:ext uri="{FF2B5EF4-FFF2-40B4-BE49-F238E27FC236}">
                  <a16:creationId xmlns:a16="http://schemas.microsoft.com/office/drawing/2014/main" id="{277AAE7B-E49F-294E-80D2-51E0FE04B79D}"/>
                </a:ext>
              </a:extLst>
            </p:cNvPr>
            <p:cNvSpPr/>
            <p:nvPr/>
          </p:nvSpPr>
          <p:spPr>
            <a:xfrm>
              <a:off x="510859" y="4132020"/>
              <a:ext cx="4339590" cy="3175"/>
            </a:xfrm>
            <a:custGeom>
              <a:avLst/>
              <a:gdLst/>
              <a:ahLst/>
              <a:cxnLst/>
              <a:rect l="l" t="t" r="r" b="b"/>
              <a:pathLst>
                <a:path w="4339590" h="3175" extrusionOk="0">
                  <a:moveTo>
                    <a:pt x="4339383" y="2547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637;p26">
              <a:extLst>
                <a:ext uri="{FF2B5EF4-FFF2-40B4-BE49-F238E27FC236}">
                  <a16:creationId xmlns:a16="http://schemas.microsoft.com/office/drawing/2014/main" id="{7E7E8E74-357B-C646-B599-2B307184AA2A}"/>
                </a:ext>
              </a:extLst>
            </p:cNvPr>
            <p:cNvSpPr txBox="1"/>
            <p:nvPr/>
          </p:nvSpPr>
          <p:spPr>
            <a:xfrm>
              <a:off x="220852" y="4187442"/>
              <a:ext cx="554731" cy="603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8;p26">
              <a:extLst>
                <a:ext uri="{FF2B5EF4-FFF2-40B4-BE49-F238E27FC236}">
                  <a16:creationId xmlns:a16="http://schemas.microsoft.com/office/drawing/2014/main" id="{E0F8F70E-A22D-0743-9837-F307A0F98811}"/>
                </a:ext>
              </a:extLst>
            </p:cNvPr>
            <p:cNvSpPr/>
            <p:nvPr/>
          </p:nvSpPr>
          <p:spPr>
            <a:xfrm>
              <a:off x="1666755" y="2395958"/>
              <a:ext cx="2407920" cy="2754630"/>
            </a:xfrm>
            <a:custGeom>
              <a:avLst/>
              <a:gdLst/>
              <a:ahLst/>
              <a:cxnLst/>
              <a:rect l="l" t="t" r="r" b="b"/>
              <a:pathLst>
                <a:path w="2407920" h="2754629" extrusionOk="0">
                  <a:moveTo>
                    <a:pt x="2407364" y="2754403"/>
                  </a:moveTo>
                  <a:lnTo>
                    <a:pt x="0" y="0"/>
                  </a:lnTo>
                </a:path>
              </a:pathLst>
            </a:custGeom>
            <a:noFill/>
            <a:ln w="635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639;p26">
              <a:extLst>
                <a:ext uri="{FF2B5EF4-FFF2-40B4-BE49-F238E27FC236}">
                  <a16:creationId xmlns:a16="http://schemas.microsoft.com/office/drawing/2014/main" id="{1CC3657B-412A-CB44-9B57-3F20501BCFF8}"/>
                </a:ext>
              </a:extLst>
            </p:cNvPr>
            <p:cNvSpPr txBox="1"/>
            <p:nvPr/>
          </p:nvSpPr>
          <p:spPr>
            <a:xfrm>
              <a:off x="2091824" y="1947162"/>
              <a:ext cx="697372" cy="603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40;p26">
              <a:extLst>
                <a:ext uri="{FF2B5EF4-FFF2-40B4-BE49-F238E27FC236}">
                  <a16:creationId xmlns:a16="http://schemas.microsoft.com/office/drawing/2014/main" id="{5C9A8952-2682-A14B-AED9-D1BE489DAE18}"/>
                </a:ext>
              </a:extLst>
            </p:cNvPr>
            <p:cNvSpPr/>
            <p:nvPr/>
          </p:nvSpPr>
          <p:spPr>
            <a:xfrm>
              <a:off x="2835611" y="3573735"/>
              <a:ext cx="251153" cy="24227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641;p26">
              <a:extLst>
                <a:ext uri="{FF2B5EF4-FFF2-40B4-BE49-F238E27FC236}">
                  <a16:creationId xmlns:a16="http://schemas.microsoft.com/office/drawing/2014/main" id="{6E3CB1AB-72FD-FB46-AC50-A547E4947FD8}"/>
                </a:ext>
              </a:extLst>
            </p:cNvPr>
            <p:cNvSpPr/>
            <p:nvPr/>
          </p:nvSpPr>
          <p:spPr>
            <a:xfrm>
              <a:off x="1688591" y="2484783"/>
              <a:ext cx="1350010" cy="2614295"/>
            </a:xfrm>
            <a:custGeom>
              <a:avLst/>
              <a:gdLst/>
              <a:ahLst/>
              <a:cxnLst/>
              <a:rect l="l" t="t" r="r" b="b"/>
              <a:pathLst>
                <a:path w="1350010" h="2614295" extrusionOk="0">
                  <a:moveTo>
                    <a:pt x="1349928" y="0"/>
                  </a:moveTo>
                  <a:lnTo>
                    <a:pt x="0" y="2613707"/>
                  </a:lnTo>
                </a:path>
              </a:pathLst>
            </a:custGeom>
            <a:noFill/>
            <a:ln w="635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642;p26">
              <a:extLst>
                <a:ext uri="{FF2B5EF4-FFF2-40B4-BE49-F238E27FC236}">
                  <a16:creationId xmlns:a16="http://schemas.microsoft.com/office/drawing/2014/main" id="{08920C91-5CB6-164B-97F9-5D8560990B20}"/>
                </a:ext>
              </a:extLst>
            </p:cNvPr>
            <p:cNvSpPr/>
            <p:nvPr/>
          </p:nvSpPr>
          <p:spPr>
            <a:xfrm>
              <a:off x="2065361" y="3763906"/>
              <a:ext cx="267970" cy="227329"/>
            </a:xfrm>
            <a:custGeom>
              <a:avLst/>
              <a:gdLst/>
              <a:ahLst/>
              <a:cxnLst/>
              <a:rect l="l" t="t" r="r" b="b"/>
              <a:pathLst>
                <a:path w="267969" h="227329" extrusionOk="0">
                  <a:moveTo>
                    <a:pt x="167571" y="96011"/>
                  </a:moveTo>
                  <a:lnTo>
                    <a:pt x="127374" y="145168"/>
                  </a:lnTo>
                  <a:lnTo>
                    <a:pt x="227396" y="226957"/>
                  </a:lnTo>
                  <a:lnTo>
                    <a:pt x="267592" y="177800"/>
                  </a:lnTo>
                  <a:lnTo>
                    <a:pt x="167571" y="96011"/>
                  </a:lnTo>
                  <a:close/>
                </a:path>
                <a:path w="267969" h="227329" extrusionOk="0">
                  <a:moveTo>
                    <a:pt x="0" y="0"/>
                  </a:moveTo>
                  <a:lnTo>
                    <a:pt x="87177" y="194326"/>
                  </a:lnTo>
                  <a:lnTo>
                    <a:pt x="127374" y="145168"/>
                  </a:lnTo>
                  <a:lnTo>
                    <a:pt x="102796" y="125070"/>
                  </a:lnTo>
                  <a:lnTo>
                    <a:pt x="142993" y="75912"/>
                  </a:lnTo>
                  <a:lnTo>
                    <a:pt x="184006" y="75912"/>
                  </a:lnTo>
                  <a:lnTo>
                    <a:pt x="207768" y="46854"/>
                  </a:lnTo>
                  <a:lnTo>
                    <a:pt x="0" y="0"/>
                  </a:lnTo>
                  <a:close/>
                </a:path>
                <a:path w="267969" h="227329" extrusionOk="0">
                  <a:moveTo>
                    <a:pt x="142993" y="75912"/>
                  </a:moveTo>
                  <a:lnTo>
                    <a:pt x="102796" y="125070"/>
                  </a:lnTo>
                  <a:lnTo>
                    <a:pt x="127374" y="145168"/>
                  </a:lnTo>
                  <a:lnTo>
                    <a:pt x="167571" y="96011"/>
                  </a:lnTo>
                  <a:lnTo>
                    <a:pt x="142993" y="75912"/>
                  </a:lnTo>
                  <a:close/>
                </a:path>
                <a:path w="267969" h="227329" extrusionOk="0">
                  <a:moveTo>
                    <a:pt x="184006" y="75912"/>
                  </a:moveTo>
                  <a:lnTo>
                    <a:pt x="142993" y="75912"/>
                  </a:lnTo>
                  <a:lnTo>
                    <a:pt x="167571" y="96011"/>
                  </a:lnTo>
                  <a:lnTo>
                    <a:pt x="184006" y="75912"/>
                  </a:ln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644;p26">
              <a:extLst>
                <a:ext uri="{FF2B5EF4-FFF2-40B4-BE49-F238E27FC236}">
                  <a16:creationId xmlns:a16="http://schemas.microsoft.com/office/drawing/2014/main" id="{AD4A0BD5-78DC-054E-A986-BC66BE2E933B}"/>
                </a:ext>
              </a:extLst>
            </p:cNvPr>
            <p:cNvSpPr/>
            <p:nvPr/>
          </p:nvSpPr>
          <p:spPr>
            <a:xfrm>
              <a:off x="9249520" y="2226279"/>
              <a:ext cx="3810" cy="3900804"/>
            </a:xfrm>
            <a:custGeom>
              <a:avLst/>
              <a:gdLst/>
              <a:ahLst/>
              <a:cxnLst/>
              <a:rect l="l" t="t" r="r" b="b"/>
              <a:pathLst>
                <a:path w="3809" h="3900804" extrusionOk="0">
                  <a:moveTo>
                    <a:pt x="3524" y="0"/>
                  </a:moveTo>
                  <a:lnTo>
                    <a:pt x="0" y="3900795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645;p26">
              <a:extLst>
                <a:ext uri="{FF2B5EF4-FFF2-40B4-BE49-F238E27FC236}">
                  <a16:creationId xmlns:a16="http://schemas.microsoft.com/office/drawing/2014/main" id="{ED6C7C4C-A488-9A4B-ACA1-8474D3108D39}"/>
                </a:ext>
              </a:extLst>
            </p:cNvPr>
            <p:cNvSpPr/>
            <p:nvPr/>
          </p:nvSpPr>
          <p:spPr>
            <a:xfrm>
              <a:off x="7261452" y="4129474"/>
              <a:ext cx="4339590" cy="3175"/>
            </a:xfrm>
            <a:custGeom>
              <a:avLst/>
              <a:gdLst/>
              <a:ahLst/>
              <a:cxnLst/>
              <a:rect l="l" t="t" r="r" b="b"/>
              <a:pathLst>
                <a:path w="4339590" h="3175" extrusionOk="0">
                  <a:moveTo>
                    <a:pt x="4339383" y="2547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646;p26">
              <a:extLst>
                <a:ext uri="{FF2B5EF4-FFF2-40B4-BE49-F238E27FC236}">
                  <a16:creationId xmlns:a16="http://schemas.microsoft.com/office/drawing/2014/main" id="{31C44F99-D5FD-CA43-9C54-5D0D1D44A2D6}"/>
                </a:ext>
              </a:extLst>
            </p:cNvPr>
            <p:cNvSpPr txBox="1"/>
            <p:nvPr/>
          </p:nvSpPr>
          <p:spPr>
            <a:xfrm>
              <a:off x="6971445" y="4184394"/>
              <a:ext cx="545421" cy="603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h1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47;p26">
              <a:extLst>
                <a:ext uri="{FF2B5EF4-FFF2-40B4-BE49-F238E27FC236}">
                  <a16:creationId xmlns:a16="http://schemas.microsoft.com/office/drawing/2014/main" id="{D2E40914-48CB-D04A-B57E-0DF911A3D42C}"/>
                </a:ext>
              </a:extLst>
            </p:cNvPr>
            <p:cNvSpPr txBox="1"/>
            <p:nvPr/>
          </p:nvSpPr>
          <p:spPr>
            <a:xfrm>
              <a:off x="8646090" y="2050796"/>
              <a:ext cx="697371" cy="603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h2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48;p26">
              <a:extLst>
                <a:ext uri="{FF2B5EF4-FFF2-40B4-BE49-F238E27FC236}">
                  <a16:creationId xmlns:a16="http://schemas.microsoft.com/office/drawing/2014/main" id="{7C0F248A-7FD4-E54A-86D3-B1250FC8B301}"/>
                </a:ext>
              </a:extLst>
            </p:cNvPr>
            <p:cNvSpPr/>
            <p:nvPr/>
          </p:nvSpPr>
          <p:spPr>
            <a:xfrm>
              <a:off x="5038827" y="3538781"/>
              <a:ext cx="1854200" cy="266700"/>
            </a:xfrm>
            <a:custGeom>
              <a:avLst/>
              <a:gdLst/>
              <a:ahLst/>
              <a:cxnLst/>
              <a:rect l="l" t="t" r="r" b="b"/>
              <a:pathLst>
                <a:path w="1854200" h="266700" extrusionOk="0">
                  <a:moveTo>
                    <a:pt x="1587177" y="177799"/>
                  </a:moveTo>
                  <a:lnTo>
                    <a:pt x="1587177" y="266700"/>
                  </a:lnTo>
                  <a:lnTo>
                    <a:pt x="1764977" y="177800"/>
                  </a:lnTo>
                  <a:lnTo>
                    <a:pt x="1587177" y="177799"/>
                  </a:lnTo>
                  <a:close/>
                </a:path>
                <a:path w="1854200" h="266700" extrusionOk="0">
                  <a:moveTo>
                    <a:pt x="1587177" y="88899"/>
                  </a:moveTo>
                  <a:lnTo>
                    <a:pt x="1587177" y="177799"/>
                  </a:lnTo>
                  <a:lnTo>
                    <a:pt x="1631628" y="177800"/>
                  </a:lnTo>
                  <a:lnTo>
                    <a:pt x="1631628" y="88900"/>
                  </a:lnTo>
                  <a:lnTo>
                    <a:pt x="1587177" y="88899"/>
                  </a:lnTo>
                  <a:close/>
                </a:path>
                <a:path w="1854200" h="266700" extrusionOk="0">
                  <a:moveTo>
                    <a:pt x="1587177" y="0"/>
                  </a:moveTo>
                  <a:lnTo>
                    <a:pt x="1587177" y="88899"/>
                  </a:lnTo>
                  <a:lnTo>
                    <a:pt x="1631628" y="88900"/>
                  </a:lnTo>
                  <a:lnTo>
                    <a:pt x="1631628" y="177800"/>
                  </a:lnTo>
                  <a:lnTo>
                    <a:pt x="1764979" y="177798"/>
                  </a:lnTo>
                  <a:lnTo>
                    <a:pt x="1853877" y="133350"/>
                  </a:lnTo>
                  <a:lnTo>
                    <a:pt x="1587177" y="0"/>
                  </a:lnTo>
                  <a:close/>
                </a:path>
                <a:path w="1854200" h="266700" extrusionOk="0">
                  <a:moveTo>
                    <a:pt x="0" y="88898"/>
                  </a:moveTo>
                  <a:lnTo>
                    <a:pt x="0" y="177798"/>
                  </a:lnTo>
                  <a:lnTo>
                    <a:pt x="1587177" y="177799"/>
                  </a:lnTo>
                  <a:lnTo>
                    <a:pt x="1587177" y="88899"/>
                  </a:lnTo>
                  <a:lnTo>
                    <a:pt x="0" y="888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650;p26">
              <a:extLst>
                <a:ext uri="{FF2B5EF4-FFF2-40B4-BE49-F238E27FC236}">
                  <a16:creationId xmlns:a16="http://schemas.microsoft.com/office/drawing/2014/main" id="{8C9C81B0-478D-9F44-828F-539283F4D420}"/>
                </a:ext>
              </a:extLst>
            </p:cNvPr>
            <p:cNvSpPr/>
            <p:nvPr/>
          </p:nvSpPr>
          <p:spPr>
            <a:xfrm>
              <a:off x="2502323" y="2216127"/>
              <a:ext cx="0" cy="2931795"/>
            </a:xfrm>
            <a:custGeom>
              <a:avLst/>
              <a:gdLst/>
              <a:ahLst/>
              <a:cxnLst/>
              <a:rect l="l" t="t" r="r" b="b"/>
              <a:pathLst>
                <a:path w="120000" h="2931795" extrusionOk="0">
                  <a:moveTo>
                    <a:pt x="0" y="0"/>
                  </a:moveTo>
                  <a:lnTo>
                    <a:pt x="0" y="2931554"/>
                  </a:lnTo>
                </a:path>
              </a:pathLst>
            </a:custGeom>
            <a:noFill/>
            <a:ln w="256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651;p26">
              <a:extLst>
                <a:ext uri="{FF2B5EF4-FFF2-40B4-BE49-F238E27FC236}">
                  <a16:creationId xmlns:a16="http://schemas.microsoft.com/office/drawing/2014/main" id="{2F12B18D-1609-5245-B80C-560BA19B3D5C}"/>
                </a:ext>
              </a:extLst>
            </p:cNvPr>
            <p:cNvSpPr/>
            <p:nvPr/>
          </p:nvSpPr>
          <p:spPr>
            <a:xfrm>
              <a:off x="2204166" y="3335412"/>
              <a:ext cx="201930" cy="2019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652;p26">
              <a:extLst>
                <a:ext uri="{FF2B5EF4-FFF2-40B4-BE49-F238E27FC236}">
                  <a16:creationId xmlns:a16="http://schemas.microsoft.com/office/drawing/2014/main" id="{362AB17B-C61F-E14B-9788-F3898EBD98F1}"/>
                </a:ext>
              </a:extLst>
            </p:cNvPr>
            <p:cNvSpPr/>
            <p:nvPr/>
          </p:nvSpPr>
          <p:spPr>
            <a:xfrm>
              <a:off x="2397964" y="2971040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653;p26">
              <a:extLst>
                <a:ext uri="{FF2B5EF4-FFF2-40B4-BE49-F238E27FC236}">
                  <a16:creationId xmlns:a16="http://schemas.microsoft.com/office/drawing/2014/main" id="{6E91424B-7B00-E046-818D-97A1A764F5DC}"/>
                </a:ext>
              </a:extLst>
            </p:cNvPr>
            <p:cNvSpPr/>
            <p:nvPr/>
          </p:nvSpPr>
          <p:spPr>
            <a:xfrm>
              <a:off x="2161320" y="2703624"/>
              <a:ext cx="201930" cy="2019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654;p26">
              <a:extLst>
                <a:ext uri="{FF2B5EF4-FFF2-40B4-BE49-F238E27FC236}">
                  <a16:creationId xmlns:a16="http://schemas.microsoft.com/office/drawing/2014/main" id="{EAE7C345-BC5F-F74F-836B-CF967D9BB305}"/>
                </a:ext>
              </a:extLst>
            </p:cNvPr>
            <p:cNvSpPr/>
            <p:nvPr/>
          </p:nvSpPr>
          <p:spPr>
            <a:xfrm>
              <a:off x="2587679" y="2662443"/>
              <a:ext cx="201930" cy="20193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655;p26">
              <a:extLst>
                <a:ext uri="{FF2B5EF4-FFF2-40B4-BE49-F238E27FC236}">
                  <a16:creationId xmlns:a16="http://schemas.microsoft.com/office/drawing/2014/main" id="{117CE380-62A0-9D49-BA4D-8FE1772D4C7D}"/>
                </a:ext>
              </a:extLst>
            </p:cNvPr>
            <p:cNvSpPr/>
            <p:nvPr/>
          </p:nvSpPr>
          <p:spPr>
            <a:xfrm>
              <a:off x="1960750" y="2384154"/>
              <a:ext cx="201930" cy="2019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656;p26">
              <a:extLst>
                <a:ext uri="{FF2B5EF4-FFF2-40B4-BE49-F238E27FC236}">
                  <a16:creationId xmlns:a16="http://schemas.microsoft.com/office/drawing/2014/main" id="{5EBE4815-C5E4-9340-87BE-390D1CB387DC}"/>
                </a:ext>
              </a:extLst>
            </p:cNvPr>
            <p:cNvSpPr/>
            <p:nvPr/>
          </p:nvSpPr>
          <p:spPr>
            <a:xfrm>
              <a:off x="2736678" y="2365536"/>
              <a:ext cx="201930" cy="2019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657;p26">
              <a:extLst>
                <a:ext uri="{FF2B5EF4-FFF2-40B4-BE49-F238E27FC236}">
                  <a16:creationId xmlns:a16="http://schemas.microsoft.com/office/drawing/2014/main" id="{026B689C-17F2-6540-95DA-35A957C555EE}"/>
                </a:ext>
              </a:extLst>
            </p:cNvPr>
            <p:cNvSpPr/>
            <p:nvPr/>
          </p:nvSpPr>
          <p:spPr>
            <a:xfrm>
              <a:off x="1964836" y="3137565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658;p26">
              <a:extLst>
                <a:ext uri="{FF2B5EF4-FFF2-40B4-BE49-F238E27FC236}">
                  <a16:creationId xmlns:a16="http://schemas.microsoft.com/office/drawing/2014/main" id="{7141216D-9EAD-D942-B037-82E92B996A69}"/>
                </a:ext>
              </a:extLst>
            </p:cNvPr>
            <p:cNvSpPr/>
            <p:nvPr/>
          </p:nvSpPr>
          <p:spPr>
            <a:xfrm>
              <a:off x="1709340" y="2861242"/>
              <a:ext cx="201930" cy="2019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659;p26">
              <a:extLst>
                <a:ext uri="{FF2B5EF4-FFF2-40B4-BE49-F238E27FC236}">
                  <a16:creationId xmlns:a16="http://schemas.microsoft.com/office/drawing/2014/main" id="{845EFA5B-7802-7845-9CE4-8A4D1AAA1229}"/>
                </a:ext>
              </a:extLst>
            </p:cNvPr>
            <p:cNvSpPr/>
            <p:nvPr/>
          </p:nvSpPr>
          <p:spPr>
            <a:xfrm>
              <a:off x="2819186" y="3163117"/>
              <a:ext cx="201930" cy="2019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660;p26">
              <a:extLst>
                <a:ext uri="{FF2B5EF4-FFF2-40B4-BE49-F238E27FC236}">
                  <a16:creationId xmlns:a16="http://schemas.microsoft.com/office/drawing/2014/main" id="{8C5DBD11-8025-3545-8A5D-DB6D1ED815E9}"/>
                </a:ext>
              </a:extLst>
            </p:cNvPr>
            <p:cNvSpPr/>
            <p:nvPr/>
          </p:nvSpPr>
          <p:spPr>
            <a:xfrm>
              <a:off x="3108374" y="2843696"/>
              <a:ext cx="201930" cy="20193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661;p26">
              <a:extLst>
                <a:ext uri="{FF2B5EF4-FFF2-40B4-BE49-F238E27FC236}">
                  <a16:creationId xmlns:a16="http://schemas.microsoft.com/office/drawing/2014/main" id="{C59FC8D7-6A3A-EE48-979F-9CDA6937E178}"/>
                </a:ext>
              </a:extLst>
            </p:cNvPr>
            <p:cNvSpPr/>
            <p:nvPr/>
          </p:nvSpPr>
          <p:spPr>
            <a:xfrm>
              <a:off x="3606445" y="2682610"/>
              <a:ext cx="201930" cy="20193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662;p26">
              <a:extLst>
                <a:ext uri="{FF2B5EF4-FFF2-40B4-BE49-F238E27FC236}">
                  <a16:creationId xmlns:a16="http://schemas.microsoft.com/office/drawing/2014/main" id="{F53EC30D-10F6-1448-8E7D-580F9703ECE4}"/>
                </a:ext>
              </a:extLst>
            </p:cNvPr>
            <p:cNvSpPr/>
            <p:nvPr/>
          </p:nvSpPr>
          <p:spPr>
            <a:xfrm>
              <a:off x="3194678" y="3356719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663;p26">
              <a:extLst>
                <a:ext uri="{FF2B5EF4-FFF2-40B4-BE49-F238E27FC236}">
                  <a16:creationId xmlns:a16="http://schemas.microsoft.com/office/drawing/2014/main" id="{DA9A6321-EDE6-1042-97DE-6729F920C6AF}"/>
                </a:ext>
              </a:extLst>
            </p:cNvPr>
            <p:cNvSpPr/>
            <p:nvPr/>
          </p:nvSpPr>
          <p:spPr>
            <a:xfrm>
              <a:off x="2494822" y="3714791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664;p26">
              <a:extLst>
                <a:ext uri="{FF2B5EF4-FFF2-40B4-BE49-F238E27FC236}">
                  <a16:creationId xmlns:a16="http://schemas.microsoft.com/office/drawing/2014/main" id="{699DCC15-3F82-A64A-AD60-D48F0EEC35F0}"/>
                </a:ext>
              </a:extLst>
            </p:cNvPr>
            <p:cNvSpPr/>
            <p:nvPr/>
          </p:nvSpPr>
          <p:spPr>
            <a:xfrm>
              <a:off x="3160511" y="3759815"/>
              <a:ext cx="201930" cy="2019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665;p26">
              <a:extLst>
                <a:ext uri="{FF2B5EF4-FFF2-40B4-BE49-F238E27FC236}">
                  <a16:creationId xmlns:a16="http://schemas.microsoft.com/office/drawing/2014/main" id="{197F7B8B-4A57-F34F-83E5-1952CCECB123}"/>
                </a:ext>
              </a:extLst>
            </p:cNvPr>
            <p:cNvSpPr/>
            <p:nvPr/>
          </p:nvSpPr>
          <p:spPr>
            <a:xfrm>
              <a:off x="2522811" y="4157591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666;p26">
              <a:extLst>
                <a:ext uri="{FF2B5EF4-FFF2-40B4-BE49-F238E27FC236}">
                  <a16:creationId xmlns:a16="http://schemas.microsoft.com/office/drawing/2014/main" id="{5CDC5707-E5A5-8140-8592-16EBE5E1A4C1}"/>
                </a:ext>
              </a:extLst>
            </p:cNvPr>
            <p:cNvSpPr/>
            <p:nvPr/>
          </p:nvSpPr>
          <p:spPr>
            <a:xfrm>
              <a:off x="1802518" y="3514929"/>
              <a:ext cx="201930" cy="20193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667;p26">
              <a:extLst>
                <a:ext uri="{FF2B5EF4-FFF2-40B4-BE49-F238E27FC236}">
                  <a16:creationId xmlns:a16="http://schemas.microsoft.com/office/drawing/2014/main" id="{C8091AC7-53CD-B24E-B845-58D71216A22A}"/>
                </a:ext>
              </a:extLst>
            </p:cNvPr>
            <p:cNvSpPr/>
            <p:nvPr/>
          </p:nvSpPr>
          <p:spPr>
            <a:xfrm>
              <a:off x="1255096" y="3002588"/>
              <a:ext cx="409809" cy="379229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668;p26">
              <a:extLst>
                <a:ext uri="{FF2B5EF4-FFF2-40B4-BE49-F238E27FC236}">
                  <a16:creationId xmlns:a16="http://schemas.microsoft.com/office/drawing/2014/main" id="{B6F4380A-92B0-6C45-99D3-ADA5B3D9D3B2}"/>
                </a:ext>
              </a:extLst>
            </p:cNvPr>
            <p:cNvSpPr/>
            <p:nvPr/>
          </p:nvSpPr>
          <p:spPr>
            <a:xfrm>
              <a:off x="1753133" y="3968476"/>
              <a:ext cx="201930" cy="20193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669;p26">
              <a:extLst>
                <a:ext uri="{FF2B5EF4-FFF2-40B4-BE49-F238E27FC236}">
                  <a16:creationId xmlns:a16="http://schemas.microsoft.com/office/drawing/2014/main" id="{DAF38FA2-50B6-C849-A72D-CDCB2D7BDE74}"/>
                </a:ext>
              </a:extLst>
            </p:cNvPr>
            <p:cNvSpPr/>
            <p:nvPr/>
          </p:nvSpPr>
          <p:spPr>
            <a:xfrm>
              <a:off x="1550709" y="3709931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670;p26">
              <a:extLst>
                <a:ext uri="{FF2B5EF4-FFF2-40B4-BE49-F238E27FC236}">
                  <a16:creationId xmlns:a16="http://schemas.microsoft.com/office/drawing/2014/main" id="{9DFE6338-2D7D-8C4A-9C84-2995CB83B6AA}"/>
                </a:ext>
              </a:extLst>
            </p:cNvPr>
            <p:cNvSpPr/>
            <p:nvPr/>
          </p:nvSpPr>
          <p:spPr>
            <a:xfrm>
              <a:off x="1151261" y="3457789"/>
              <a:ext cx="201930" cy="2019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671;p26">
              <a:extLst>
                <a:ext uri="{FF2B5EF4-FFF2-40B4-BE49-F238E27FC236}">
                  <a16:creationId xmlns:a16="http://schemas.microsoft.com/office/drawing/2014/main" id="{8E098951-0F01-4D47-AC76-58CE500FC287}"/>
                </a:ext>
              </a:extLst>
            </p:cNvPr>
            <p:cNvSpPr/>
            <p:nvPr/>
          </p:nvSpPr>
          <p:spPr>
            <a:xfrm>
              <a:off x="2262591" y="4055628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672;p26">
              <a:extLst>
                <a:ext uri="{FF2B5EF4-FFF2-40B4-BE49-F238E27FC236}">
                  <a16:creationId xmlns:a16="http://schemas.microsoft.com/office/drawing/2014/main" id="{BF8587C9-E103-9F4F-9A05-7AFEC2049749}"/>
                </a:ext>
              </a:extLst>
            </p:cNvPr>
            <p:cNvSpPr/>
            <p:nvPr/>
          </p:nvSpPr>
          <p:spPr>
            <a:xfrm>
              <a:off x="2197745" y="4460582"/>
              <a:ext cx="201930" cy="20193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673;p26">
              <a:extLst>
                <a:ext uri="{FF2B5EF4-FFF2-40B4-BE49-F238E27FC236}">
                  <a16:creationId xmlns:a16="http://schemas.microsoft.com/office/drawing/2014/main" id="{2ACF65A8-BCF7-BE48-9274-FD297A6E04F4}"/>
                </a:ext>
              </a:extLst>
            </p:cNvPr>
            <p:cNvSpPr/>
            <p:nvPr/>
          </p:nvSpPr>
          <p:spPr>
            <a:xfrm>
              <a:off x="2804298" y="4125799"/>
              <a:ext cx="201930" cy="2019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674;p26">
              <a:extLst>
                <a:ext uri="{FF2B5EF4-FFF2-40B4-BE49-F238E27FC236}">
                  <a16:creationId xmlns:a16="http://schemas.microsoft.com/office/drawing/2014/main" id="{9F155D36-FA88-104F-AE57-646CA75DFBDB}"/>
                </a:ext>
              </a:extLst>
            </p:cNvPr>
            <p:cNvSpPr/>
            <p:nvPr/>
          </p:nvSpPr>
          <p:spPr>
            <a:xfrm>
              <a:off x="2612035" y="4552022"/>
              <a:ext cx="201930" cy="20193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675;p26">
              <a:extLst>
                <a:ext uri="{FF2B5EF4-FFF2-40B4-BE49-F238E27FC236}">
                  <a16:creationId xmlns:a16="http://schemas.microsoft.com/office/drawing/2014/main" id="{91398248-0DA6-5C4C-A838-10680F45C25F}"/>
                </a:ext>
              </a:extLst>
            </p:cNvPr>
            <p:cNvSpPr/>
            <p:nvPr/>
          </p:nvSpPr>
          <p:spPr>
            <a:xfrm>
              <a:off x="2937554" y="4488803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676;p26">
              <a:extLst>
                <a:ext uri="{FF2B5EF4-FFF2-40B4-BE49-F238E27FC236}">
                  <a16:creationId xmlns:a16="http://schemas.microsoft.com/office/drawing/2014/main" id="{CFB4DAEA-5514-5C4D-8484-8120295AA1C1}"/>
                </a:ext>
              </a:extLst>
            </p:cNvPr>
            <p:cNvSpPr/>
            <p:nvPr/>
          </p:nvSpPr>
          <p:spPr>
            <a:xfrm>
              <a:off x="3465943" y="3046125"/>
              <a:ext cx="201930" cy="2019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677;p26">
              <a:extLst>
                <a:ext uri="{FF2B5EF4-FFF2-40B4-BE49-F238E27FC236}">
                  <a16:creationId xmlns:a16="http://schemas.microsoft.com/office/drawing/2014/main" id="{BB2223B2-7F56-A944-86AF-02356A311F48}"/>
                </a:ext>
              </a:extLst>
            </p:cNvPr>
            <p:cNvSpPr/>
            <p:nvPr/>
          </p:nvSpPr>
          <p:spPr>
            <a:xfrm>
              <a:off x="3529698" y="3491406"/>
              <a:ext cx="201930" cy="20193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678;p26">
              <a:extLst>
                <a:ext uri="{FF2B5EF4-FFF2-40B4-BE49-F238E27FC236}">
                  <a16:creationId xmlns:a16="http://schemas.microsoft.com/office/drawing/2014/main" id="{EA26BBD7-3C7A-0345-9010-BDEBECE1BA31}"/>
                </a:ext>
              </a:extLst>
            </p:cNvPr>
            <p:cNvSpPr/>
            <p:nvPr/>
          </p:nvSpPr>
          <p:spPr>
            <a:xfrm>
              <a:off x="3515257" y="3812602"/>
              <a:ext cx="201930" cy="20193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679;p26">
              <a:extLst>
                <a:ext uri="{FF2B5EF4-FFF2-40B4-BE49-F238E27FC236}">
                  <a16:creationId xmlns:a16="http://schemas.microsoft.com/office/drawing/2014/main" id="{A9A2C327-E631-4B44-BE1E-5A9620256A9F}"/>
                </a:ext>
              </a:extLst>
            </p:cNvPr>
            <p:cNvSpPr/>
            <p:nvPr/>
          </p:nvSpPr>
          <p:spPr>
            <a:xfrm>
              <a:off x="9508532" y="3690670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680;p26">
              <a:extLst>
                <a:ext uri="{FF2B5EF4-FFF2-40B4-BE49-F238E27FC236}">
                  <a16:creationId xmlns:a16="http://schemas.microsoft.com/office/drawing/2014/main" id="{4AC3B960-8ED6-3040-B00F-75DA6F762C9C}"/>
                </a:ext>
              </a:extLst>
            </p:cNvPr>
            <p:cNvSpPr/>
            <p:nvPr/>
          </p:nvSpPr>
          <p:spPr>
            <a:xfrm>
              <a:off x="9514559" y="3137565"/>
              <a:ext cx="201930" cy="2019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681;p26">
              <a:extLst>
                <a:ext uri="{FF2B5EF4-FFF2-40B4-BE49-F238E27FC236}">
                  <a16:creationId xmlns:a16="http://schemas.microsoft.com/office/drawing/2014/main" id="{61FF8150-66B7-4A4C-B17F-57DECB42C937}"/>
                </a:ext>
              </a:extLst>
            </p:cNvPr>
            <p:cNvSpPr/>
            <p:nvPr/>
          </p:nvSpPr>
          <p:spPr>
            <a:xfrm>
              <a:off x="10121488" y="3709931"/>
              <a:ext cx="201930" cy="20193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682;p26">
              <a:extLst>
                <a:ext uri="{FF2B5EF4-FFF2-40B4-BE49-F238E27FC236}">
                  <a16:creationId xmlns:a16="http://schemas.microsoft.com/office/drawing/2014/main" id="{2392EF25-EE94-F24A-9221-2C2417940CAF}"/>
                </a:ext>
              </a:extLst>
            </p:cNvPr>
            <p:cNvSpPr/>
            <p:nvPr/>
          </p:nvSpPr>
          <p:spPr>
            <a:xfrm>
              <a:off x="10325975" y="2943151"/>
              <a:ext cx="201930" cy="20193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683;p26">
              <a:extLst>
                <a:ext uri="{FF2B5EF4-FFF2-40B4-BE49-F238E27FC236}">
                  <a16:creationId xmlns:a16="http://schemas.microsoft.com/office/drawing/2014/main" id="{368CBD07-2F04-1748-8555-EDC5BAE92180}"/>
                </a:ext>
              </a:extLst>
            </p:cNvPr>
            <p:cNvSpPr/>
            <p:nvPr/>
          </p:nvSpPr>
          <p:spPr>
            <a:xfrm>
              <a:off x="9616525" y="2365536"/>
              <a:ext cx="201930" cy="20193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684;p26">
              <a:extLst>
                <a:ext uri="{FF2B5EF4-FFF2-40B4-BE49-F238E27FC236}">
                  <a16:creationId xmlns:a16="http://schemas.microsoft.com/office/drawing/2014/main" id="{87D9861B-93D1-0448-B287-A737005AAB70}"/>
                </a:ext>
              </a:extLst>
            </p:cNvPr>
            <p:cNvSpPr/>
            <p:nvPr/>
          </p:nvSpPr>
          <p:spPr>
            <a:xfrm>
              <a:off x="11005168" y="3744949"/>
              <a:ext cx="201930" cy="20193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685;p26">
              <a:extLst>
                <a:ext uri="{FF2B5EF4-FFF2-40B4-BE49-F238E27FC236}">
                  <a16:creationId xmlns:a16="http://schemas.microsoft.com/office/drawing/2014/main" id="{B8F79FA6-7267-2243-9EA2-FEDB3D562E12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7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7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1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686;p26">
              <a:extLst>
                <a:ext uri="{FF2B5EF4-FFF2-40B4-BE49-F238E27FC236}">
                  <a16:creationId xmlns:a16="http://schemas.microsoft.com/office/drawing/2014/main" id="{81940FD1-B3C5-A141-AEB5-1D8CD93EE547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687;p26">
              <a:extLst>
                <a:ext uri="{FF2B5EF4-FFF2-40B4-BE49-F238E27FC236}">
                  <a16:creationId xmlns:a16="http://schemas.microsoft.com/office/drawing/2014/main" id="{47311A79-7BAE-2849-B1BF-7FBF99A7F16C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7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7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1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688;p26">
              <a:extLst>
                <a:ext uri="{FF2B5EF4-FFF2-40B4-BE49-F238E27FC236}">
                  <a16:creationId xmlns:a16="http://schemas.microsoft.com/office/drawing/2014/main" id="{0197A4E7-65B2-F443-B851-A5F5F17E29E1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689;p26">
              <a:extLst>
                <a:ext uri="{FF2B5EF4-FFF2-40B4-BE49-F238E27FC236}">
                  <a16:creationId xmlns:a16="http://schemas.microsoft.com/office/drawing/2014/main" id="{1BA071BB-2374-484A-9618-3A06BDD8149F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7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7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1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690;p26">
              <a:extLst>
                <a:ext uri="{FF2B5EF4-FFF2-40B4-BE49-F238E27FC236}">
                  <a16:creationId xmlns:a16="http://schemas.microsoft.com/office/drawing/2014/main" id="{FF213828-49DF-BF44-A0F2-FEDF6D805A10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691;p26">
              <a:extLst>
                <a:ext uri="{FF2B5EF4-FFF2-40B4-BE49-F238E27FC236}">
                  <a16:creationId xmlns:a16="http://schemas.microsoft.com/office/drawing/2014/main" id="{A29A963A-2EB5-4548-B3C3-F5A90543B252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7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7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1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692;p26">
              <a:extLst>
                <a:ext uri="{FF2B5EF4-FFF2-40B4-BE49-F238E27FC236}">
                  <a16:creationId xmlns:a16="http://schemas.microsoft.com/office/drawing/2014/main" id="{B110CC07-A5C8-2844-91DC-EADD97B69281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693;p26">
              <a:extLst>
                <a:ext uri="{FF2B5EF4-FFF2-40B4-BE49-F238E27FC236}">
                  <a16:creationId xmlns:a16="http://schemas.microsoft.com/office/drawing/2014/main" id="{0CBA617B-57BB-404F-ADD3-AFEA4CECD1A5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7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7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1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694;p26">
              <a:extLst>
                <a:ext uri="{FF2B5EF4-FFF2-40B4-BE49-F238E27FC236}">
                  <a16:creationId xmlns:a16="http://schemas.microsoft.com/office/drawing/2014/main" id="{F3433E0A-F8C9-D44D-B6A6-88849FB7A7CA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695;p26">
              <a:extLst>
                <a:ext uri="{FF2B5EF4-FFF2-40B4-BE49-F238E27FC236}">
                  <a16:creationId xmlns:a16="http://schemas.microsoft.com/office/drawing/2014/main" id="{3D39F3E9-9696-794C-8D18-ECA3EBC57840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7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7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1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696;p26">
              <a:extLst>
                <a:ext uri="{FF2B5EF4-FFF2-40B4-BE49-F238E27FC236}">
                  <a16:creationId xmlns:a16="http://schemas.microsoft.com/office/drawing/2014/main" id="{F7F2D9BF-1963-1247-9DC9-C167D0BDC7F4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697;p26">
              <a:extLst>
                <a:ext uri="{FF2B5EF4-FFF2-40B4-BE49-F238E27FC236}">
                  <a16:creationId xmlns:a16="http://schemas.microsoft.com/office/drawing/2014/main" id="{2F9F3580-96E9-D946-89A3-8073C4255F76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7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7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1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698;p26">
              <a:extLst>
                <a:ext uri="{FF2B5EF4-FFF2-40B4-BE49-F238E27FC236}">
                  <a16:creationId xmlns:a16="http://schemas.microsoft.com/office/drawing/2014/main" id="{5310501F-A1BC-CB4B-BB2D-05C2D1067DF0}"/>
                </a:ext>
              </a:extLst>
            </p:cNvPr>
            <p:cNvSpPr/>
            <p:nvPr/>
          </p:nvSpPr>
          <p:spPr>
            <a:xfrm>
              <a:off x="91622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699;p26">
              <a:extLst>
                <a:ext uri="{FF2B5EF4-FFF2-40B4-BE49-F238E27FC236}">
                  <a16:creationId xmlns:a16="http://schemas.microsoft.com/office/drawing/2014/main" id="{BFAB9D40-4ED0-E64F-AB4F-52CAF5F6A4A3}"/>
                </a:ext>
              </a:extLst>
            </p:cNvPr>
            <p:cNvSpPr/>
            <p:nvPr/>
          </p:nvSpPr>
          <p:spPr>
            <a:xfrm>
              <a:off x="93944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40" y="0"/>
                  </a:moveTo>
                  <a:lnTo>
                    <a:pt x="55847" y="7185"/>
                  </a:lnTo>
                  <a:lnTo>
                    <a:pt x="26782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2" y="156097"/>
                  </a:lnTo>
                  <a:lnTo>
                    <a:pt x="55847" y="175694"/>
                  </a:lnTo>
                  <a:lnTo>
                    <a:pt x="91440" y="182879"/>
                  </a:lnTo>
                  <a:lnTo>
                    <a:pt x="127032" y="175694"/>
                  </a:lnTo>
                  <a:lnTo>
                    <a:pt x="156098" y="156097"/>
                  </a:lnTo>
                  <a:lnTo>
                    <a:pt x="175694" y="127032"/>
                  </a:lnTo>
                  <a:lnTo>
                    <a:pt x="182880" y="91439"/>
                  </a:lnTo>
                  <a:lnTo>
                    <a:pt x="175694" y="55847"/>
                  </a:lnTo>
                  <a:lnTo>
                    <a:pt x="156098" y="26781"/>
                  </a:lnTo>
                  <a:lnTo>
                    <a:pt x="127032" y="718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700;p26">
              <a:extLst>
                <a:ext uri="{FF2B5EF4-FFF2-40B4-BE49-F238E27FC236}">
                  <a16:creationId xmlns:a16="http://schemas.microsoft.com/office/drawing/2014/main" id="{0A130204-2F72-0949-9C86-CBBC70901ECD}"/>
                </a:ext>
              </a:extLst>
            </p:cNvPr>
            <p:cNvSpPr/>
            <p:nvPr/>
          </p:nvSpPr>
          <p:spPr>
            <a:xfrm>
              <a:off x="9394488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701;p26">
              <a:extLst>
                <a:ext uri="{FF2B5EF4-FFF2-40B4-BE49-F238E27FC236}">
                  <a16:creationId xmlns:a16="http://schemas.microsoft.com/office/drawing/2014/main" id="{D57D60B5-0467-EC40-9229-40EF20E4A476}"/>
                </a:ext>
              </a:extLst>
            </p:cNvPr>
            <p:cNvSpPr/>
            <p:nvPr/>
          </p:nvSpPr>
          <p:spPr>
            <a:xfrm>
              <a:off x="9778120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40" y="0"/>
                  </a:moveTo>
                  <a:lnTo>
                    <a:pt x="55847" y="7185"/>
                  </a:lnTo>
                  <a:lnTo>
                    <a:pt x="26782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2" y="156097"/>
                  </a:lnTo>
                  <a:lnTo>
                    <a:pt x="55847" y="175694"/>
                  </a:lnTo>
                  <a:lnTo>
                    <a:pt x="91440" y="182879"/>
                  </a:lnTo>
                  <a:lnTo>
                    <a:pt x="127032" y="175694"/>
                  </a:lnTo>
                  <a:lnTo>
                    <a:pt x="156098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8" y="26781"/>
                  </a:lnTo>
                  <a:lnTo>
                    <a:pt x="127032" y="718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702;p26">
              <a:extLst>
                <a:ext uri="{FF2B5EF4-FFF2-40B4-BE49-F238E27FC236}">
                  <a16:creationId xmlns:a16="http://schemas.microsoft.com/office/drawing/2014/main" id="{1AEE5E65-3A14-574F-BD8D-34A41D4BF18A}"/>
                </a:ext>
              </a:extLst>
            </p:cNvPr>
            <p:cNvSpPr/>
            <p:nvPr/>
          </p:nvSpPr>
          <p:spPr>
            <a:xfrm>
              <a:off x="9778120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703;p26">
              <a:extLst>
                <a:ext uri="{FF2B5EF4-FFF2-40B4-BE49-F238E27FC236}">
                  <a16:creationId xmlns:a16="http://schemas.microsoft.com/office/drawing/2014/main" id="{8787DE40-545C-C143-BFD9-7AE04ADD4680}"/>
                </a:ext>
              </a:extLst>
            </p:cNvPr>
            <p:cNvSpPr/>
            <p:nvPr/>
          </p:nvSpPr>
          <p:spPr>
            <a:xfrm>
              <a:off x="9437772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2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2" y="156097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8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8" y="26781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704;p26">
              <a:extLst>
                <a:ext uri="{FF2B5EF4-FFF2-40B4-BE49-F238E27FC236}">
                  <a16:creationId xmlns:a16="http://schemas.microsoft.com/office/drawing/2014/main" id="{7E4EA966-2A82-C248-A62C-A3BAB0D14D76}"/>
                </a:ext>
              </a:extLst>
            </p:cNvPr>
            <p:cNvSpPr/>
            <p:nvPr/>
          </p:nvSpPr>
          <p:spPr>
            <a:xfrm>
              <a:off x="9437772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705;p26">
              <a:extLst>
                <a:ext uri="{FF2B5EF4-FFF2-40B4-BE49-F238E27FC236}">
                  <a16:creationId xmlns:a16="http://schemas.microsoft.com/office/drawing/2014/main" id="{70B4DFE6-6BCD-D14D-9D26-6DEED15F6542}"/>
                </a:ext>
              </a:extLst>
            </p:cNvPr>
            <p:cNvSpPr/>
            <p:nvPr/>
          </p:nvSpPr>
          <p:spPr>
            <a:xfrm>
              <a:off x="9890827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40" y="0"/>
                  </a:moveTo>
                  <a:lnTo>
                    <a:pt x="55847" y="7185"/>
                  </a:lnTo>
                  <a:lnTo>
                    <a:pt x="26782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2" y="156097"/>
                  </a:lnTo>
                  <a:lnTo>
                    <a:pt x="55847" y="175694"/>
                  </a:lnTo>
                  <a:lnTo>
                    <a:pt x="91440" y="182879"/>
                  </a:lnTo>
                  <a:lnTo>
                    <a:pt x="127032" y="175694"/>
                  </a:lnTo>
                  <a:lnTo>
                    <a:pt x="156098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8" y="26781"/>
                  </a:lnTo>
                  <a:lnTo>
                    <a:pt x="127032" y="718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706;p26">
              <a:extLst>
                <a:ext uri="{FF2B5EF4-FFF2-40B4-BE49-F238E27FC236}">
                  <a16:creationId xmlns:a16="http://schemas.microsoft.com/office/drawing/2014/main" id="{2B467C97-4214-8E48-82E2-B66414A7E407}"/>
                </a:ext>
              </a:extLst>
            </p:cNvPr>
            <p:cNvSpPr/>
            <p:nvPr/>
          </p:nvSpPr>
          <p:spPr>
            <a:xfrm>
              <a:off x="9890827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707;p26">
              <a:extLst>
                <a:ext uri="{FF2B5EF4-FFF2-40B4-BE49-F238E27FC236}">
                  <a16:creationId xmlns:a16="http://schemas.microsoft.com/office/drawing/2014/main" id="{6C17F81C-C5B4-6144-818F-8399AD2253B4}"/>
                </a:ext>
              </a:extLst>
            </p:cNvPr>
            <p:cNvSpPr/>
            <p:nvPr/>
          </p:nvSpPr>
          <p:spPr>
            <a:xfrm>
              <a:off x="9162288" y="385379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2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8"/>
                  </a:lnTo>
                  <a:lnTo>
                    <a:pt x="55847" y="175694"/>
                  </a:lnTo>
                  <a:lnTo>
                    <a:pt x="91439" y="182880"/>
                  </a:lnTo>
                  <a:lnTo>
                    <a:pt x="127032" y="175694"/>
                  </a:lnTo>
                  <a:lnTo>
                    <a:pt x="156097" y="156098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2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708;p26">
              <a:extLst>
                <a:ext uri="{FF2B5EF4-FFF2-40B4-BE49-F238E27FC236}">
                  <a16:creationId xmlns:a16="http://schemas.microsoft.com/office/drawing/2014/main" id="{3FBD0E6D-1F3F-C349-B8BD-4FF35A29D2BE}"/>
                </a:ext>
              </a:extLst>
            </p:cNvPr>
            <p:cNvSpPr/>
            <p:nvPr/>
          </p:nvSpPr>
          <p:spPr>
            <a:xfrm>
              <a:off x="9162288" y="385379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709;p26">
              <a:extLst>
                <a:ext uri="{FF2B5EF4-FFF2-40B4-BE49-F238E27FC236}">
                  <a16:creationId xmlns:a16="http://schemas.microsoft.com/office/drawing/2014/main" id="{2442D4C9-0B24-954A-BBC3-2FC2901B5B72}"/>
                </a:ext>
              </a:extLst>
            </p:cNvPr>
            <p:cNvSpPr/>
            <p:nvPr/>
          </p:nvSpPr>
          <p:spPr>
            <a:xfrm>
              <a:off x="9152763" y="3414081"/>
              <a:ext cx="201930" cy="40634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710;p26">
              <a:extLst>
                <a:ext uri="{FF2B5EF4-FFF2-40B4-BE49-F238E27FC236}">
                  <a16:creationId xmlns:a16="http://schemas.microsoft.com/office/drawing/2014/main" id="{AFAF9EF2-34B2-B841-BDC3-92979FDFBFBB}"/>
                </a:ext>
              </a:extLst>
            </p:cNvPr>
            <p:cNvSpPr/>
            <p:nvPr/>
          </p:nvSpPr>
          <p:spPr>
            <a:xfrm>
              <a:off x="2118931" y="2903622"/>
              <a:ext cx="718820" cy="59055"/>
            </a:xfrm>
            <a:custGeom>
              <a:avLst/>
              <a:gdLst/>
              <a:ahLst/>
              <a:cxnLst/>
              <a:rect l="l" t="t" r="r" b="b"/>
              <a:pathLst>
                <a:path w="718819" h="59055" extrusionOk="0">
                  <a:moveTo>
                    <a:pt x="718712" y="0"/>
                  </a:moveTo>
                  <a:lnTo>
                    <a:pt x="0" y="58734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711;p26">
              <a:extLst>
                <a:ext uri="{FF2B5EF4-FFF2-40B4-BE49-F238E27FC236}">
                  <a16:creationId xmlns:a16="http://schemas.microsoft.com/office/drawing/2014/main" id="{76DA67D8-3135-5C4A-8412-BC47623D21BC}"/>
                </a:ext>
              </a:extLst>
            </p:cNvPr>
            <p:cNvSpPr/>
            <p:nvPr/>
          </p:nvSpPr>
          <p:spPr>
            <a:xfrm>
              <a:off x="2789198" y="2894452"/>
              <a:ext cx="1515745" cy="843915"/>
            </a:xfrm>
            <a:custGeom>
              <a:avLst/>
              <a:gdLst/>
              <a:ahLst/>
              <a:cxnLst/>
              <a:rect l="l" t="t" r="r" b="b"/>
              <a:pathLst>
                <a:path w="1515745" h="843914" extrusionOk="0">
                  <a:moveTo>
                    <a:pt x="1515348" y="843622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712;p26">
              <a:extLst>
                <a:ext uri="{FF2B5EF4-FFF2-40B4-BE49-F238E27FC236}">
                  <a16:creationId xmlns:a16="http://schemas.microsoft.com/office/drawing/2014/main" id="{5282DB29-12ED-4542-9DA4-106E510F2106}"/>
                </a:ext>
              </a:extLst>
            </p:cNvPr>
            <p:cNvSpPr/>
            <p:nvPr/>
          </p:nvSpPr>
          <p:spPr>
            <a:xfrm>
              <a:off x="1081598" y="2963167"/>
              <a:ext cx="1068070" cy="1059180"/>
            </a:xfrm>
            <a:custGeom>
              <a:avLst/>
              <a:gdLst/>
              <a:ahLst/>
              <a:cxnLst/>
              <a:rect l="l" t="t" r="r" b="b"/>
              <a:pathLst>
                <a:path w="1068070" h="1059179" extrusionOk="0">
                  <a:moveTo>
                    <a:pt x="1067667" y="0"/>
                  </a:moveTo>
                  <a:lnTo>
                    <a:pt x="0" y="1058959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713;p26">
              <a:extLst>
                <a:ext uri="{FF2B5EF4-FFF2-40B4-BE49-F238E27FC236}">
                  <a16:creationId xmlns:a16="http://schemas.microsoft.com/office/drawing/2014/main" id="{681C2ED1-6ECA-C948-BAF9-740F50B4D6D8}"/>
                </a:ext>
              </a:extLst>
            </p:cNvPr>
            <p:cNvSpPr/>
            <p:nvPr/>
          </p:nvSpPr>
          <p:spPr>
            <a:xfrm>
              <a:off x="9165742" y="3015838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 extrusionOk="0">
                  <a:moveTo>
                    <a:pt x="91440" y="0"/>
                  </a:moveTo>
                  <a:lnTo>
                    <a:pt x="55847" y="7185"/>
                  </a:lnTo>
                  <a:lnTo>
                    <a:pt x="26782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2" y="156097"/>
                  </a:lnTo>
                  <a:lnTo>
                    <a:pt x="55847" y="175694"/>
                  </a:lnTo>
                  <a:lnTo>
                    <a:pt x="91440" y="182879"/>
                  </a:lnTo>
                  <a:lnTo>
                    <a:pt x="127032" y="175694"/>
                  </a:lnTo>
                  <a:lnTo>
                    <a:pt x="156098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8" y="26781"/>
                  </a:lnTo>
                  <a:lnTo>
                    <a:pt x="127032" y="718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714;p26">
              <a:extLst>
                <a:ext uri="{FF2B5EF4-FFF2-40B4-BE49-F238E27FC236}">
                  <a16:creationId xmlns:a16="http://schemas.microsoft.com/office/drawing/2014/main" id="{9A2D88C7-9C40-5346-8DB5-3EC4C3FE76A1}"/>
                </a:ext>
              </a:extLst>
            </p:cNvPr>
            <p:cNvSpPr/>
            <p:nvPr/>
          </p:nvSpPr>
          <p:spPr>
            <a:xfrm>
              <a:off x="9165742" y="3015838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20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715;p26">
              <a:extLst>
                <a:ext uri="{FF2B5EF4-FFF2-40B4-BE49-F238E27FC236}">
                  <a16:creationId xmlns:a16="http://schemas.microsoft.com/office/drawing/2014/main" id="{1A2EE582-3B19-804A-9C6E-4E1CB17CEC54}"/>
                </a:ext>
              </a:extLst>
            </p:cNvPr>
            <p:cNvSpPr/>
            <p:nvPr/>
          </p:nvSpPr>
          <p:spPr>
            <a:xfrm>
              <a:off x="9152763" y="3801371"/>
              <a:ext cx="201930" cy="2019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716;p26">
              <a:extLst>
                <a:ext uri="{FF2B5EF4-FFF2-40B4-BE49-F238E27FC236}">
                  <a16:creationId xmlns:a16="http://schemas.microsoft.com/office/drawing/2014/main" id="{0149FD2E-3CE1-CC4B-B2ED-C5FF265F25E9}"/>
                </a:ext>
              </a:extLst>
            </p:cNvPr>
            <p:cNvSpPr/>
            <p:nvPr/>
          </p:nvSpPr>
          <p:spPr>
            <a:xfrm>
              <a:off x="9162288" y="2904036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2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8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7" y="156098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2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717;p26">
              <a:extLst>
                <a:ext uri="{FF2B5EF4-FFF2-40B4-BE49-F238E27FC236}">
                  <a16:creationId xmlns:a16="http://schemas.microsoft.com/office/drawing/2014/main" id="{61A8597C-2639-7743-B33E-9CE24496A772}"/>
                </a:ext>
              </a:extLst>
            </p:cNvPr>
            <p:cNvSpPr/>
            <p:nvPr/>
          </p:nvSpPr>
          <p:spPr>
            <a:xfrm>
              <a:off x="9162288" y="2904036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20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718;p26">
              <a:extLst>
                <a:ext uri="{FF2B5EF4-FFF2-40B4-BE49-F238E27FC236}">
                  <a16:creationId xmlns:a16="http://schemas.microsoft.com/office/drawing/2014/main" id="{CD89BFEF-E63B-EB4E-B4F4-D934F2D29C5F}"/>
                </a:ext>
              </a:extLst>
            </p:cNvPr>
            <p:cNvSpPr/>
            <p:nvPr/>
          </p:nvSpPr>
          <p:spPr>
            <a:xfrm>
              <a:off x="9152763" y="2450138"/>
              <a:ext cx="201930" cy="20193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719;p26">
              <a:extLst>
                <a:ext uri="{FF2B5EF4-FFF2-40B4-BE49-F238E27FC236}">
                  <a16:creationId xmlns:a16="http://schemas.microsoft.com/office/drawing/2014/main" id="{8B868E66-68FB-894B-A0C0-61383E5829CC}"/>
                </a:ext>
              </a:extLst>
            </p:cNvPr>
            <p:cNvSpPr/>
            <p:nvPr/>
          </p:nvSpPr>
          <p:spPr>
            <a:xfrm>
              <a:off x="9162288" y="2952662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1" y="26782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8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7" y="156098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7" y="26782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720;p26">
              <a:extLst>
                <a:ext uri="{FF2B5EF4-FFF2-40B4-BE49-F238E27FC236}">
                  <a16:creationId xmlns:a16="http://schemas.microsoft.com/office/drawing/2014/main" id="{556606A8-9C05-4D40-B3AC-2447B7D0F461}"/>
                </a:ext>
              </a:extLst>
            </p:cNvPr>
            <p:cNvSpPr/>
            <p:nvPr/>
          </p:nvSpPr>
          <p:spPr>
            <a:xfrm>
              <a:off x="9162288" y="2952662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20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721;p26">
              <a:extLst>
                <a:ext uri="{FF2B5EF4-FFF2-40B4-BE49-F238E27FC236}">
                  <a16:creationId xmlns:a16="http://schemas.microsoft.com/office/drawing/2014/main" id="{D69974EB-D5AC-A44B-9E9C-FA3EC8F6B261}"/>
                </a:ext>
              </a:extLst>
            </p:cNvPr>
            <p:cNvSpPr/>
            <p:nvPr/>
          </p:nvSpPr>
          <p:spPr>
            <a:xfrm>
              <a:off x="9585714" y="4032122"/>
              <a:ext cx="201930" cy="2019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722;p26">
              <a:extLst>
                <a:ext uri="{FF2B5EF4-FFF2-40B4-BE49-F238E27FC236}">
                  <a16:creationId xmlns:a16="http://schemas.microsoft.com/office/drawing/2014/main" id="{81EEE817-F167-C448-B87C-0BD6CB82E76B}"/>
                </a:ext>
              </a:extLst>
            </p:cNvPr>
            <p:cNvSpPr/>
            <p:nvPr/>
          </p:nvSpPr>
          <p:spPr>
            <a:xfrm>
              <a:off x="10304470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40" y="0"/>
                  </a:moveTo>
                  <a:lnTo>
                    <a:pt x="55847" y="7185"/>
                  </a:lnTo>
                  <a:lnTo>
                    <a:pt x="26781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1" y="156097"/>
                  </a:lnTo>
                  <a:lnTo>
                    <a:pt x="55847" y="175694"/>
                  </a:lnTo>
                  <a:lnTo>
                    <a:pt x="91440" y="182879"/>
                  </a:lnTo>
                  <a:lnTo>
                    <a:pt x="127032" y="175694"/>
                  </a:lnTo>
                  <a:lnTo>
                    <a:pt x="156097" y="156097"/>
                  </a:lnTo>
                  <a:lnTo>
                    <a:pt x="175694" y="127032"/>
                  </a:lnTo>
                  <a:lnTo>
                    <a:pt x="182880" y="91439"/>
                  </a:lnTo>
                  <a:lnTo>
                    <a:pt x="175694" y="55847"/>
                  </a:lnTo>
                  <a:lnTo>
                    <a:pt x="156097" y="26781"/>
                  </a:lnTo>
                  <a:lnTo>
                    <a:pt x="127032" y="718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723;p26">
              <a:extLst>
                <a:ext uri="{FF2B5EF4-FFF2-40B4-BE49-F238E27FC236}">
                  <a16:creationId xmlns:a16="http://schemas.microsoft.com/office/drawing/2014/main" id="{3C0FF33C-82D0-4844-94F1-0256B43DC6C7}"/>
                </a:ext>
              </a:extLst>
            </p:cNvPr>
            <p:cNvSpPr/>
            <p:nvPr/>
          </p:nvSpPr>
          <p:spPr>
            <a:xfrm>
              <a:off x="10304470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20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724;p26">
              <a:extLst>
                <a:ext uri="{FF2B5EF4-FFF2-40B4-BE49-F238E27FC236}">
                  <a16:creationId xmlns:a16="http://schemas.microsoft.com/office/drawing/2014/main" id="{A5EF1C9B-6A0A-FA4A-95C9-8DFA8764103C}"/>
                </a:ext>
              </a:extLst>
            </p:cNvPr>
            <p:cNvSpPr/>
            <p:nvPr/>
          </p:nvSpPr>
          <p:spPr>
            <a:xfrm>
              <a:off x="11048709" y="4031490"/>
              <a:ext cx="201930" cy="2019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725;p26">
              <a:extLst>
                <a:ext uri="{FF2B5EF4-FFF2-40B4-BE49-F238E27FC236}">
                  <a16:creationId xmlns:a16="http://schemas.microsoft.com/office/drawing/2014/main" id="{5A9F4CC7-AE96-504C-8CDE-812EE068D84F}"/>
                </a:ext>
              </a:extLst>
            </p:cNvPr>
            <p:cNvSpPr/>
            <p:nvPr/>
          </p:nvSpPr>
          <p:spPr>
            <a:xfrm>
              <a:off x="10381531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40" y="0"/>
                  </a:moveTo>
                  <a:lnTo>
                    <a:pt x="55847" y="7185"/>
                  </a:lnTo>
                  <a:lnTo>
                    <a:pt x="26782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2" y="156097"/>
                  </a:lnTo>
                  <a:lnTo>
                    <a:pt x="55847" y="175694"/>
                  </a:lnTo>
                  <a:lnTo>
                    <a:pt x="91440" y="182879"/>
                  </a:lnTo>
                  <a:lnTo>
                    <a:pt x="127032" y="175694"/>
                  </a:lnTo>
                  <a:lnTo>
                    <a:pt x="156098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8" y="26781"/>
                  </a:lnTo>
                  <a:lnTo>
                    <a:pt x="127032" y="718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726;p26">
              <a:extLst>
                <a:ext uri="{FF2B5EF4-FFF2-40B4-BE49-F238E27FC236}">
                  <a16:creationId xmlns:a16="http://schemas.microsoft.com/office/drawing/2014/main" id="{79A7E328-236B-344B-9177-C7FDE795CC61}"/>
                </a:ext>
              </a:extLst>
            </p:cNvPr>
            <p:cNvSpPr/>
            <p:nvPr/>
          </p:nvSpPr>
          <p:spPr>
            <a:xfrm>
              <a:off x="10381531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20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727;p26">
              <a:extLst>
                <a:ext uri="{FF2B5EF4-FFF2-40B4-BE49-F238E27FC236}">
                  <a16:creationId xmlns:a16="http://schemas.microsoft.com/office/drawing/2014/main" id="{5CFE9BE8-542B-344A-8D42-B317FBDC688D}"/>
                </a:ext>
              </a:extLst>
            </p:cNvPr>
            <p:cNvSpPr/>
            <p:nvPr/>
          </p:nvSpPr>
          <p:spPr>
            <a:xfrm>
              <a:off x="3907106" y="3229005"/>
              <a:ext cx="201930" cy="20193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728;p26">
              <a:extLst>
                <a:ext uri="{FF2B5EF4-FFF2-40B4-BE49-F238E27FC236}">
                  <a16:creationId xmlns:a16="http://schemas.microsoft.com/office/drawing/2014/main" id="{235A6550-4C80-9A4A-9259-6965FA0BEBBE}"/>
                </a:ext>
              </a:extLst>
            </p:cNvPr>
            <p:cNvSpPr/>
            <p:nvPr/>
          </p:nvSpPr>
          <p:spPr>
            <a:xfrm>
              <a:off x="10398721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91439" y="0"/>
                  </a:moveTo>
                  <a:lnTo>
                    <a:pt x="55847" y="7185"/>
                  </a:lnTo>
                  <a:lnTo>
                    <a:pt x="26782" y="26781"/>
                  </a:lnTo>
                  <a:lnTo>
                    <a:pt x="7185" y="55847"/>
                  </a:lnTo>
                  <a:lnTo>
                    <a:pt x="0" y="91439"/>
                  </a:lnTo>
                  <a:lnTo>
                    <a:pt x="7185" y="127032"/>
                  </a:lnTo>
                  <a:lnTo>
                    <a:pt x="26782" y="156097"/>
                  </a:lnTo>
                  <a:lnTo>
                    <a:pt x="55847" y="175694"/>
                  </a:lnTo>
                  <a:lnTo>
                    <a:pt x="91439" y="182879"/>
                  </a:lnTo>
                  <a:lnTo>
                    <a:pt x="127032" y="175694"/>
                  </a:lnTo>
                  <a:lnTo>
                    <a:pt x="156098" y="156097"/>
                  </a:lnTo>
                  <a:lnTo>
                    <a:pt x="175694" y="127032"/>
                  </a:lnTo>
                  <a:lnTo>
                    <a:pt x="182879" y="91439"/>
                  </a:lnTo>
                  <a:lnTo>
                    <a:pt x="175694" y="55847"/>
                  </a:lnTo>
                  <a:lnTo>
                    <a:pt x="156098" y="26781"/>
                  </a:lnTo>
                  <a:lnTo>
                    <a:pt x="127032" y="718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729;p26">
              <a:extLst>
                <a:ext uri="{FF2B5EF4-FFF2-40B4-BE49-F238E27FC236}">
                  <a16:creationId xmlns:a16="http://schemas.microsoft.com/office/drawing/2014/main" id="{56F911CF-5AFC-464C-B5DC-6865A90FA22E}"/>
                </a:ext>
              </a:extLst>
            </p:cNvPr>
            <p:cNvSpPr/>
            <p:nvPr/>
          </p:nvSpPr>
          <p:spPr>
            <a:xfrm>
              <a:off x="10398721" y="40416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 extrusionOk="0">
                  <a:moveTo>
                    <a:pt x="0" y="91440"/>
                  </a:moveTo>
                  <a:lnTo>
                    <a:pt x="7185" y="55847"/>
                  </a:lnTo>
                  <a:lnTo>
                    <a:pt x="26782" y="26782"/>
                  </a:lnTo>
                  <a:lnTo>
                    <a:pt x="55847" y="7185"/>
                  </a:lnTo>
                  <a:lnTo>
                    <a:pt x="91440" y="0"/>
                  </a:lnTo>
                  <a:lnTo>
                    <a:pt x="127032" y="7185"/>
                  </a:lnTo>
                  <a:lnTo>
                    <a:pt x="156097" y="26782"/>
                  </a:lnTo>
                  <a:lnTo>
                    <a:pt x="175694" y="55847"/>
                  </a:lnTo>
                  <a:lnTo>
                    <a:pt x="182880" y="91440"/>
                  </a:lnTo>
                  <a:lnTo>
                    <a:pt x="175694" y="127032"/>
                  </a:lnTo>
                  <a:lnTo>
                    <a:pt x="156097" y="156097"/>
                  </a:lnTo>
                  <a:lnTo>
                    <a:pt x="127032" y="175694"/>
                  </a:lnTo>
                  <a:lnTo>
                    <a:pt x="91440" y="182880"/>
                  </a:lnTo>
                  <a:lnTo>
                    <a:pt x="55847" y="175694"/>
                  </a:lnTo>
                  <a:lnTo>
                    <a:pt x="26782" y="156097"/>
                  </a:lnTo>
                  <a:lnTo>
                    <a:pt x="7185" y="127032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 w="19050" cap="flat" cmpd="sng">
              <a:solidFill>
                <a:srgbClr val="20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730;p26">
              <a:extLst>
                <a:ext uri="{FF2B5EF4-FFF2-40B4-BE49-F238E27FC236}">
                  <a16:creationId xmlns:a16="http://schemas.microsoft.com/office/drawing/2014/main" id="{1BAE6064-1046-DA4A-A463-FB26F71E7752}"/>
                </a:ext>
              </a:extLst>
            </p:cNvPr>
            <p:cNvSpPr/>
            <p:nvPr/>
          </p:nvSpPr>
          <p:spPr>
            <a:xfrm>
              <a:off x="8482075" y="2564389"/>
              <a:ext cx="2291080" cy="2103120"/>
            </a:xfrm>
            <a:custGeom>
              <a:avLst/>
              <a:gdLst/>
              <a:ahLst/>
              <a:cxnLst/>
              <a:rect l="l" t="t" r="r" b="b"/>
              <a:pathLst>
                <a:path w="2291079" h="2103120" extrusionOk="0">
                  <a:moveTo>
                    <a:pt x="2290716" y="2103012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731;p26">
              <a:extLst>
                <a:ext uri="{FF2B5EF4-FFF2-40B4-BE49-F238E27FC236}">
                  <a16:creationId xmlns:a16="http://schemas.microsoft.com/office/drawing/2014/main" id="{AA4F6E6D-6DBD-AD49-BD02-96E0CE85E2AC}"/>
                </a:ext>
              </a:extLst>
            </p:cNvPr>
            <p:cNvSpPr/>
            <p:nvPr/>
          </p:nvSpPr>
          <p:spPr>
            <a:xfrm>
              <a:off x="4925567" y="4212335"/>
              <a:ext cx="1740408" cy="1438656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732;p26">
              <a:extLst>
                <a:ext uri="{FF2B5EF4-FFF2-40B4-BE49-F238E27FC236}">
                  <a16:creationId xmlns:a16="http://schemas.microsoft.com/office/drawing/2014/main" id="{EBB22506-E793-E441-95F7-A3668C516418}"/>
                </a:ext>
              </a:extLst>
            </p:cNvPr>
            <p:cNvSpPr txBox="1"/>
            <p:nvPr/>
          </p:nvSpPr>
          <p:spPr>
            <a:xfrm>
              <a:off x="9394375" y="4815333"/>
              <a:ext cx="2627630" cy="1321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6650" rIns="0" bIns="0" anchor="t" anchorCtr="0">
              <a:spAutoFit/>
            </a:bodyPr>
            <a:lstStyle/>
            <a:p>
              <a:pPr marL="12700" marR="5080" lvl="0" indent="0" algn="l" rtl="0">
                <a:lnSpc>
                  <a:spcPct val="117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Points are linearly  separable in features space!</a:t>
              </a: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34;p26">
              <a:extLst>
                <a:ext uri="{FF2B5EF4-FFF2-40B4-BE49-F238E27FC236}">
                  <a16:creationId xmlns:a16="http://schemas.microsoft.com/office/drawing/2014/main" id="{06BABD3E-FB7B-2B49-A778-4C5315A47196}"/>
                </a:ext>
              </a:extLst>
            </p:cNvPr>
            <p:cNvSpPr/>
            <p:nvPr/>
          </p:nvSpPr>
          <p:spPr>
            <a:xfrm>
              <a:off x="744729" y="5147682"/>
              <a:ext cx="3705225" cy="1200785"/>
            </a:xfrm>
            <a:custGeom>
              <a:avLst/>
              <a:gdLst/>
              <a:ahLst/>
              <a:cxnLst/>
              <a:rect l="l" t="t" r="r" b="b"/>
              <a:pathLst>
                <a:path w="3705225" h="1200785" extrusionOk="0">
                  <a:moveTo>
                    <a:pt x="0" y="0"/>
                  </a:moveTo>
                  <a:lnTo>
                    <a:pt x="3704948" y="0"/>
                  </a:lnTo>
                  <a:lnTo>
                    <a:pt x="3704948" y="1200328"/>
                  </a:lnTo>
                  <a:lnTo>
                    <a:pt x="0" y="1200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735;p26">
              <a:extLst>
                <a:ext uri="{FF2B5EF4-FFF2-40B4-BE49-F238E27FC236}">
                  <a16:creationId xmlns:a16="http://schemas.microsoft.com/office/drawing/2014/main" id="{0A8868C2-6835-EB4E-850D-63656A1F837F}"/>
                </a:ext>
              </a:extLst>
            </p:cNvPr>
            <p:cNvSpPr txBox="1"/>
            <p:nvPr/>
          </p:nvSpPr>
          <p:spPr>
            <a:xfrm>
              <a:off x="989067" y="5310364"/>
              <a:ext cx="3197225" cy="1125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775" rIns="0" bIns="0" anchor="t" anchorCtr="0">
              <a:spAutoFit/>
            </a:bodyPr>
            <a:lstStyle/>
            <a:p>
              <a:pPr marL="12700" marR="5080" lvl="0" indent="0" algn="l" rtl="0">
                <a:lnSpc>
                  <a:spcPct val="1004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Linear classifier in feature  space gives nonlinear  classifier in original space</a:t>
              </a: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36;p26">
              <a:extLst>
                <a:ext uri="{FF2B5EF4-FFF2-40B4-BE49-F238E27FC236}">
                  <a16:creationId xmlns:a16="http://schemas.microsoft.com/office/drawing/2014/main" id="{DA411B54-6A1D-2D4A-8183-BC318181539D}"/>
                </a:ext>
              </a:extLst>
            </p:cNvPr>
            <p:cNvSpPr txBox="1"/>
            <p:nvPr/>
          </p:nvSpPr>
          <p:spPr>
            <a:xfrm>
              <a:off x="109168" y="6618225"/>
              <a:ext cx="1322069" cy="295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5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514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E9283-82F4-CB48-A902-3A784C15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5EF856-1A86-034C-971D-1A8E21FBAD14}"/>
              </a:ext>
            </a:extLst>
          </p:cNvPr>
          <p:cNvGrpSpPr/>
          <p:nvPr/>
        </p:nvGrpSpPr>
        <p:grpSpPr>
          <a:xfrm>
            <a:off x="331424" y="2780270"/>
            <a:ext cx="8481151" cy="1878228"/>
            <a:chOff x="459155" y="1828799"/>
            <a:chExt cx="11308893" cy="3041290"/>
          </a:xfrm>
        </p:grpSpPr>
        <p:grpSp>
          <p:nvGrpSpPr>
            <p:cNvPr id="8" name="Google Shape;741;p27">
              <a:extLst>
                <a:ext uri="{FF2B5EF4-FFF2-40B4-BE49-F238E27FC236}">
                  <a16:creationId xmlns:a16="http://schemas.microsoft.com/office/drawing/2014/main" id="{E7AA46CF-AC97-2745-BF19-25EEFEDFC2C4}"/>
                </a:ext>
              </a:extLst>
            </p:cNvPr>
            <p:cNvGrpSpPr/>
            <p:nvPr/>
          </p:nvGrpSpPr>
          <p:grpSpPr>
            <a:xfrm>
              <a:off x="459155" y="1828799"/>
              <a:ext cx="3027045" cy="3041290"/>
              <a:chOff x="459155" y="1828799"/>
              <a:chExt cx="3027045" cy="3041290"/>
            </a:xfrm>
          </p:grpSpPr>
          <p:sp>
            <p:nvSpPr>
              <p:cNvPr id="21" name="Google Shape;742;p27">
                <a:extLst>
                  <a:ext uri="{FF2B5EF4-FFF2-40B4-BE49-F238E27FC236}">
                    <a16:creationId xmlns:a16="http://schemas.microsoft.com/office/drawing/2014/main" id="{CFD6E6D6-6B39-094C-867C-2D2D73B03CC8}"/>
                  </a:ext>
                </a:extLst>
              </p:cNvPr>
              <p:cNvSpPr/>
              <p:nvPr/>
            </p:nvSpPr>
            <p:spPr>
              <a:xfrm>
                <a:off x="1149530" y="2181499"/>
                <a:ext cx="2116455" cy="2688590"/>
              </a:xfrm>
              <a:custGeom>
                <a:avLst/>
                <a:gdLst/>
                <a:ahLst/>
                <a:cxnLst/>
                <a:rect l="l" t="t" r="r" b="b"/>
                <a:pathLst>
                  <a:path w="2116454" h="2688590" extrusionOk="0">
                    <a:moveTo>
                      <a:pt x="0" y="2688336"/>
                    </a:moveTo>
                    <a:lnTo>
                      <a:pt x="2116183" y="0"/>
                    </a:lnTo>
                  </a:path>
                </a:pathLst>
              </a:custGeom>
              <a:noFill/>
              <a:ln w="12700" cap="flat" cmpd="sng">
                <a:solidFill>
                  <a:srgbClr val="4472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743;p27">
                <a:extLst>
                  <a:ext uri="{FF2B5EF4-FFF2-40B4-BE49-F238E27FC236}">
                    <a16:creationId xmlns:a16="http://schemas.microsoft.com/office/drawing/2014/main" id="{8B2C4252-16A1-344B-B274-D640D5C79155}"/>
                  </a:ext>
                </a:extLst>
              </p:cNvPr>
              <p:cNvSpPr/>
              <p:nvPr/>
            </p:nvSpPr>
            <p:spPr>
              <a:xfrm>
                <a:off x="688488" y="3344090"/>
                <a:ext cx="2577465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2577465" h="1525904" extrusionOk="0">
                    <a:moveTo>
                      <a:pt x="2577224" y="0"/>
                    </a:moveTo>
                    <a:lnTo>
                      <a:pt x="0" y="0"/>
                    </a:lnTo>
                    <a:lnTo>
                      <a:pt x="0" y="1525743"/>
                    </a:lnTo>
                    <a:lnTo>
                      <a:pt x="2577224" y="1525743"/>
                    </a:lnTo>
                    <a:lnTo>
                      <a:pt x="25772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744;p27">
                <a:extLst>
                  <a:ext uri="{FF2B5EF4-FFF2-40B4-BE49-F238E27FC236}">
                    <a16:creationId xmlns:a16="http://schemas.microsoft.com/office/drawing/2014/main" id="{AD9E2E5E-7625-A147-8B8C-16F4CEF5AA76}"/>
                  </a:ext>
                </a:extLst>
              </p:cNvPr>
              <p:cNvSpPr/>
              <p:nvPr/>
            </p:nvSpPr>
            <p:spPr>
              <a:xfrm>
                <a:off x="459155" y="1828799"/>
                <a:ext cx="3027045" cy="3030855"/>
              </a:xfrm>
              <a:custGeom>
                <a:avLst/>
                <a:gdLst/>
                <a:ahLst/>
                <a:cxnLst/>
                <a:rect l="l" t="t" r="r" b="b"/>
                <a:pathLst>
                  <a:path w="3027045" h="3030854" extrusionOk="0">
                    <a:moveTo>
                      <a:pt x="3026664" y="1515300"/>
                    </a:moveTo>
                    <a:lnTo>
                      <a:pt x="2950464" y="1477200"/>
                    </a:lnTo>
                    <a:lnTo>
                      <a:pt x="2967393" y="1502600"/>
                    </a:lnTo>
                    <a:lnTo>
                      <a:pt x="1526032" y="1502600"/>
                    </a:lnTo>
                    <a:lnTo>
                      <a:pt x="1526032" y="59270"/>
                    </a:lnTo>
                    <a:lnTo>
                      <a:pt x="1551432" y="76200"/>
                    </a:lnTo>
                    <a:lnTo>
                      <a:pt x="1538732" y="50800"/>
                    </a:lnTo>
                    <a:lnTo>
                      <a:pt x="1513332" y="0"/>
                    </a:lnTo>
                    <a:lnTo>
                      <a:pt x="1475232" y="76200"/>
                    </a:lnTo>
                    <a:lnTo>
                      <a:pt x="1500632" y="59270"/>
                    </a:lnTo>
                    <a:lnTo>
                      <a:pt x="1500632" y="1502600"/>
                    </a:lnTo>
                    <a:lnTo>
                      <a:pt x="59258" y="1502600"/>
                    </a:lnTo>
                    <a:lnTo>
                      <a:pt x="76200" y="1477200"/>
                    </a:lnTo>
                    <a:lnTo>
                      <a:pt x="0" y="1515300"/>
                    </a:lnTo>
                    <a:lnTo>
                      <a:pt x="76200" y="1553400"/>
                    </a:lnTo>
                    <a:lnTo>
                      <a:pt x="59258" y="1528000"/>
                    </a:lnTo>
                    <a:lnTo>
                      <a:pt x="1500632" y="1528000"/>
                    </a:lnTo>
                    <a:lnTo>
                      <a:pt x="1500632" y="2971317"/>
                    </a:lnTo>
                    <a:lnTo>
                      <a:pt x="1475232" y="2954388"/>
                    </a:lnTo>
                    <a:lnTo>
                      <a:pt x="1513332" y="3030588"/>
                    </a:lnTo>
                    <a:lnTo>
                      <a:pt x="1538732" y="2979788"/>
                    </a:lnTo>
                    <a:lnTo>
                      <a:pt x="1551432" y="2954388"/>
                    </a:lnTo>
                    <a:lnTo>
                      <a:pt x="1526032" y="2971317"/>
                    </a:lnTo>
                    <a:lnTo>
                      <a:pt x="1526032" y="1528000"/>
                    </a:lnTo>
                    <a:lnTo>
                      <a:pt x="2967393" y="1528000"/>
                    </a:lnTo>
                    <a:lnTo>
                      <a:pt x="2950464" y="1553400"/>
                    </a:lnTo>
                    <a:lnTo>
                      <a:pt x="3001264" y="1528000"/>
                    </a:lnTo>
                    <a:lnTo>
                      <a:pt x="3026664" y="15153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746;p27">
              <a:extLst>
                <a:ext uri="{FF2B5EF4-FFF2-40B4-BE49-F238E27FC236}">
                  <a16:creationId xmlns:a16="http://schemas.microsoft.com/office/drawing/2014/main" id="{89929A99-F401-5846-89BA-A0963A4257E4}"/>
                </a:ext>
              </a:extLst>
            </p:cNvPr>
            <p:cNvGrpSpPr/>
            <p:nvPr/>
          </p:nvGrpSpPr>
          <p:grpSpPr>
            <a:xfrm>
              <a:off x="4796028" y="1828799"/>
              <a:ext cx="3027045" cy="3030855"/>
              <a:chOff x="4796028" y="1828799"/>
              <a:chExt cx="3027045" cy="3030855"/>
            </a:xfrm>
          </p:grpSpPr>
          <p:sp>
            <p:nvSpPr>
              <p:cNvPr id="19" name="Google Shape;747;p27">
                <a:extLst>
                  <a:ext uri="{FF2B5EF4-FFF2-40B4-BE49-F238E27FC236}">
                    <a16:creationId xmlns:a16="http://schemas.microsoft.com/office/drawing/2014/main" id="{53235CBE-D8A4-D84D-A8DB-F999F4735C41}"/>
                  </a:ext>
                </a:extLst>
              </p:cNvPr>
              <p:cNvSpPr/>
              <p:nvPr/>
            </p:nvSpPr>
            <p:spPr>
              <a:xfrm>
                <a:off x="5664646" y="2481942"/>
                <a:ext cx="2107934" cy="862148"/>
              </a:xfrm>
              <a:custGeom>
                <a:avLst/>
                <a:gdLst/>
                <a:ahLst/>
                <a:cxnLst/>
                <a:rect l="l" t="t" r="r" b="b"/>
                <a:pathLst>
                  <a:path w="2874009" h="1398270" extrusionOk="0">
                    <a:moveTo>
                      <a:pt x="0" y="1397727"/>
                    </a:moveTo>
                    <a:lnTo>
                      <a:pt x="2873829" y="0"/>
                    </a:lnTo>
                  </a:path>
                </a:pathLst>
              </a:custGeom>
              <a:noFill/>
              <a:ln w="1270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749;p27">
                <a:extLst>
                  <a:ext uri="{FF2B5EF4-FFF2-40B4-BE49-F238E27FC236}">
                    <a16:creationId xmlns:a16="http://schemas.microsoft.com/office/drawing/2014/main" id="{22B23B8A-843E-F546-BC1E-5F2B1F40E414}"/>
                  </a:ext>
                </a:extLst>
              </p:cNvPr>
              <p:cNvSpPr/>
              <p:nvPr/>
            </p:nvSpPr>
            <p:spPr>
              <a:xfrm>
                <a:off x="4796028" y="1828799"/>
                <a:ext cx="3027045" cy="3030855"/>
              </a:xfrm>
              <a:custGeom>
                <a:avLst/>
                <a:gdLst/>
                <a:ahLst/>
                <a:cxnLst/>
                <a:rect l="l" t="t" r="r" b="b"/>
                <a:pathLst>
                  <a:path w="3027045" h="3030854" extrusionOk="0">
                    <a:moveTo>
                      <a:pt x="3026664" y="1515300"/>
                    </a:moveTo>
                    <a:lnTo>
                      <a:pt x="2950464" y="1477200"/>
                    </a:lnTo>
                    <a:lnTo>
                      <a:pt x="2967393" y="1502600"/>
                    </a:lnTo>
                    <a:lnTo>
                      <a:pt x="1526019" y="1502600"/>
                    </a:lnTo>
                    <a:lnTo>
                      <a:pt x="1526019" y="59270"/>
                    </a:lnTo>
                    <a:lnTo>
                      <a:pt x="1551432" y="76200"/>
                    </a:lnTo>
                    <a:lnTo>
                      <a:pt x="1538719" y="50800"/>
                    </a:lnTo>
                    <a:lnTo>
                      <a:pt x="1513332" y="0"/>
                    </a:lnTo>
                    <a:lnTo>
                      <a:pt x="1475232" y="76200"/>
                    </a:lnTo>
                    <a:lnTo>
                      <a:pt x="1500619" y="59270"/>
                    </a:lnTo>
                    <a:lnTo>
                      <a:pt x="1500632" y="50800"/>
                    </a:lnTo>
                    <a:lnTo>
                      <a:pt x="1500632" y="59270"/>
                    </a:lnTo>
                    <a:lnTo>
                      <a:pt x="1500632" y="1502600"/>
                    </a:lnTo>
                    <a:lnTo>
                      <a:pt x="59258" y="1502600"/>
                    </a:lnTo>
                    <a:lnTo>
                      <a:pt x="76200" y="1477200"/>
                    </a:lnTo>
                    <a:lnTo>
                      <a:pt x="0" y="1515300"/>
                    </a:lnTo>
                    <a:lnTo>
                      <a:pt x="76200" y="1553400"/>
                    </a:lnTo>
                    <a:lnTo>
                      <a:pt x="59258" y="1528000"/>
                    </a:lnTo>
                    <a:lnTo>
                      <a:pt x="1500632" y="1528000"/>
                    </a:lnTo>
                    <a:lnTo>
                      <a:pt x="1500632" y="2971317"/>
                    </a:lnTo>
                    <a:lnTo>
                      <a:pt x="1475232" y="2954388"/>
                    </a:lnTo>
                    <a:lnTo>
                      <a:pt x="1513332" y="3030588"/>
                    </a:lnTo>
                    <a:lnTo>
                      <a:pt x="1538732" y="2979788"/>
                    </a:lnTo>
                    <a:lnTo>
                      <a:pt x="1551432" y="2954388"/>
                    </a:lnTo>
                    <a:lnTo>
                      <a:pt x="1526032" y="2971317"/>
                    </a:lnTo>
                    <a:lnTo>
                      <a:pt x="1526019" y="1528000"/>
                    </a:lnTo>
                    <a:lnTo>
                      <a:pt x="2967393" y="1528000"/>
                    </a:lnTo>
                    <a:lnTo>
                      <a:pt x="2975851" y="1515300"/>
                    </a:lnTo>
                    <a:lnTo>
                      <a:pt x="2967393" y="1528000"/>
                    </a:lnTo>
                    <a:lnTo>
                      <a:pt x="2950464" y="1553400"/>
                    </a:lnTo>
                    <a:lnTo>
                      <a:pt x="3001264" y="1528000"/>
                    </a:lnTo>
                    <a:lnTo>
                      <a:pt x="3026664" y="15153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750;p27">
              <a:extLst>
                <a:ext uri="{FF2B5EF4-FFF2-40B4-BE49-F238E27FC236}">
                  <a16:creationId xmlns:a16="http://schemas.microsoft.com/office/drawing/2014/main" id="{CF086A09-6885-834A-8B26-074E1F6D469E}"/>
                </a:ext>
              </a:extLst>
            </p:cNvPr>
            <p:cNvGrpSpPr/>
            <p:nvPr/>
          </p:nvGrpSpPr>
          <p:grpSpPr>
            <a:xfrm>
              <a:off x="8733320" y="1828799"/>
              <a:ext cx="3034728" cy="3041196"/>
              <a:chOff x="8733320" y="1828799"/>
              <a:chExt cx="3034728" cy="3041196"/>
            </a:xfrm>
          </p:grpSpPr>
          <p:sp>
            <p:nvSpPr>
              <p:cNvPr id="13" name="Google Shape;751;p27">
                <a:extLst>
                  <a:ext uri="{FF2B5EF4-FFF2-40B4-BE49-F238E27FC236}">
                    <a16:creationId xmlns:a16="http://schemas.microsoft.com/office/drawing/2014/main" id="{ACD45CFA-B4C6-DD48-AB86-70669F895DDC}"/>
                  </a:ext>
                </a:extLst>
              </p:cNvPr>
              <p:cNvSpPr/>
              <p:nvPr/>
            </p:nvSpPr>
            <p:spPr>
              <a:xfrm>
                <a:off x="8741003" y="1828799"/>
                <a:ext cx="3027045" cy="3030855"/>
              </a:xfrm>
              <a:custGeom>
                <a:avLst/>
                <a:gdLst/>
                <a:ahLst/>
                <a:cxnLst/>
                <a:rect l="l" t="t" r="r" b="b"/>
                <a:pathLst>
                  <a:path w="3027045" h="3030854" extrusionOk="0">
                    <a:moveTo>
                      <a:pt x="3026664" y="1515300"/>
                    </a:moveTo>
                    <a:lnTo>
                      <a:pt x="2950464" y="1477200"/>
                    </a:lnTo>
                    <a:lnTo>
                      <a:pt x="2967393" y="1502600"/>
                    </a:lnTo>
                    <a:lnTo>
                      <a:pt x="1526032" y="1502600"/>
                    </a:lnTo>
                    <a:lnTo>
                      <a:pt x="1526032" y="59270"/>
                    </a:lnTo>
                    <a:lnTo>
                      <a:pt x="1551432" y="76200"/>
                    </a:lnTo>
                    <a:lnTo>
                      <a:pt x="1538732" y="50800"/>
                    </a:lnTo>
                    <a:lnTo>
                      <a:pt x="1513332" y="0"/>
                    </a:lnTo>
                    <a:lnTo>
                      <a:pt x="1475232" y="76200"/>
                    </a:lnTo>
                    <a:lnTo>
                      <a:pt x="1500632" y="59270"/>
                    </a:lnTo>
                    <a:lnTo>
                      <a:pt x="1500632" y="1502600"/>
                    </a:lnTo>
                    <a:lnTo>
                      <a:pt x="59270" y="1502600"/>
                    </a:lnTo>
                    <a:lnTo>
                      <a:pt x="76200" y="1477200"/>
                    </a:lnTo>
                    <a:lnTo>
                      <a:pt x="0" y="1515300"/>
                    </a:lnTo>
                    <a:lnTo>
                      <a:pt x="76200" y="1553400"/>
                    </a:lnTo>
                    <a:lnTo>
                      <a:pt x="59270" y="1528000"/>
                    </a:lnTo>
                    <a:lnTo>
                      <a:pt x="1500632" y="1528000"/>
                    </a:lnTo>
                    <a:lnTo>
                      <a:pt x="1500632" y="2971317"/>
                    </a:lnTo>
                    <a:lnTo>
                      <a:pt x="1475232" y="2954388"/>
                    </a:lnTo>
                    <a:lnTo>
                      <a:pt x="1513332" y="3030588"/>
                    </a:lnTo>
                    <a:lnTo>
                      <a:pt x="1538732" y="2979788"/>
                    </a:lnTo>
                    <a:lnTo>
                      <a:pt x="1551432" y="2954388"/>
                    </a:lnTo>
                    <a:lnTo>
                      <a:pt x="1526032" y="2971317"/>
                    </a:lnTo>
                    <a:lnTo>
                      <a:pt x="1526032" y="1528000"/>
                    </a:lnTo>
                    <a:lnTo>
                      <a:pt x="2967393" y="1528000"/>
                    </a:lnTo>
                    <a:lnTo>
                      <a:pt x="2950464" y="1553400"/>
                    </a:lnTo>
                    <a:lnTo>
                      <a:pt x="3001264" y="1528000"/>
                    </a:lnTo>
                    <a:lnTo>
                      <a:pt x="3026664" y="15153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752;p27">
                <a:extLst>
                  <a:ext uri="{FF2B5EF4-FFF2-40B4-BE49-F238E27FC236}">
                    <a16:creationId xmlns:a16="http://schemas.microsoft.com/office/drawing/2014/main" id="{EA94021E-A537-504A-A2CC-CEA5F57233F5}"/>
                  </a:ext>
                </a:extLst>
              </p:cNvPr>
              <p:cNvSpPr/>
              <p:nvPr/>
            </p:nvSpPr>
            <p:spPr>
              <a:xfrm>
                <a:off x="10698284" y="1839685"/>
                <a:ext cx="753745" cy="1134745"/>
              </a:xfrm>
              <a:custGeom>
                <a:avLst/>
                <a:gdLst/>
                <a:ahLst/>
                <a:cxnLst/>
                <a:rect l="l" t="t" r="r" b="b"/>
                <a:pathLst>
                  <a:path w="753745" h="1134745" extrusionOk="0">
                    <a:moveTo>
                      <a:pt x="0" y="1134174"/>
                    </a:moveTo>
                    <a:lnTo>
                      <a:pt x="753487" y="0"/>
                    </a:lnTo>
                  </a:path>
                </a:pathLst>
              </a:custGeom>
              <a:noFill/>
              <a:ln w="12700" cap="flat" cmpd="sng">
                <a:solidFill>
                  <a:srgbClr val="70AD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753;p27">
                <a:extLst>
                  <a:ext uri="{FF2B5EF4-FFF2-40B4-BE49-F238E27FC236}">
                    <a16:creationId xmlns:a16="http://schemas.microsoft.com/office/drawing/2014/main" id="{B40B391C-6071-8C46-A88F-1137D62C3C2D}"/>
                  </a:ext>
                </a:extLst>
              </p:cNvPr>
              <p:cNvSpPr/>
              <p:nvPr/>
            </p:nvSpPr>
            <p:spPr>
              <a:xfrm>
                <a:off x="8970339" y="3344090"/>
                <a:ext cx="2577465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2577465" h="1525904" extrusionOk="0">
                    <a:moveTo>
                      <a:pt x="2577224" y="0"/>
                    </a:moveTo>
                    <a:lnTo>
                      <a:pt x="0" y="0"/>
                    </a:lnTo>
                    <a:lnTo>
                      <a:pt x="0" y="1525743"/>
                    </a:lnTo>
                    <a:lnTo>
                      <a:pt x="2577224" y="1525743"/>
                    </a:lnTo>
                    <a:lnTo>
                      <a:pt x="25772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754;p27">
                <a:extLst>
                  <a:ext uri="{FF2B5EF4-FFF2-40B4-BE49-F238E27FC236}">
                    <a16:creationId xmlns:a16="http://schemas.microsoft.com/office/drawing/2014/main" id="{88D948B3-E64F-8E45-8EB3-595548017A7E}"/>
                  </a:ext>
                </a:extLst>
              </p:cNvPr>
              <p:cNvSpPr/>
              <p:nvPr/>
            </p:nvSpPr>
            <p:spPr>
              <a:xfrm>
                <a:off x="8741003" y="1828799"/>
                <a:ext cx="3027045" cy="3030855"/>
              </a:xfrm>
              <a:custGeom>
                <a:avLst/>
                <a:gdLst/>
                <a:ahLst/>
                <a:cxnLst/>
                <a:rect l="l" t="t" r="r" b="b"/>
                <a:pathLst>
                  <a:path w="3027045" h="3030854" extrusionOk="0">
                    <a:moveTo>
                      <a:pt x="3026664" y="1515300"/>
                    </a:moveTo>
                    <a:lnTo>
                      <a:pt x="2950464" y="1477200"/>
                    </a:lnTo>
                    <a:lnTo>
                      <a:pt x="2967393" y="1502600"/>
                    </a:lnTo>
                    <a:lnTo>
                      <a:pt x="1526032" y="1502600"/>
                    </a:lnTo>
                    <a:lnTo>
                      <a:pt x="1526032" y="59270"/>
                    </a:lnTo>
                    <a:lnTo>
                      <a:pt x="1551432" y="76200"/>
                    </a:lnTo>
                    <a:lnTo>
                      <a:pt x="1538732" y="50800"/>
                    </a:lnTo>
                    <a:lnTo>
                      <a:pt x="1513332" y="0"/>
                    </a:lnTo>
                    <a:lnTo>
                      <a:pt x="1475232" y="76200"/>
                    </a:lnTo>
                    <a:lnTo>
                      <a:pt x="1500632" y="59270"/>
                    </a:lnTo>
                    <a:lnTo>
                      <a:pt x="1500632" y="1502600"/>
                    </a:lnTo>
                    <a:lnTo>
                      <a:pt x="59270" y="1502600"/>
                    </a:lnTo>
                    <a:lnTo>
                      <a:pt x="76200" y="1477200"/>
                    </a:lnTo>
                    <a:lnTo>
                      <a:pt x="0" y="1515300"/>
                    </a:lnTo>
                    <a:lnTo>
                      <a:pt x="76200" y="1553400"/>
                    </a:lnTo>
                    <a:lnTo>
                      <a:pt x="59270" y="1528000"/>
                    </a:lnTo>
                    <a:lnTo>
                      <a:pt x="1500632" y="1528000"/>
                    </a:lnTo>
                    <a:lnTo>
                      <a:pt x="1500632" y="2971317"/>
                    </a:lnTo>
                    <a:lnTo>
                      <a:pt x="1475232" y="2954388"/>
                    </a:lnTo>
                    <a:lnTo>
                      <a:pt x="1513332" y="3030588"/>
                    </a:lnTo>
                    <a:lnTo>
                      <a:pt x="1538732" y="2979788"/>
                    </a:lnTo>
                    <a:lnTo>
                      <a:pt x="1551432" y="2954388"/>
                    </a:lnTo>
                    <a:lnTo>
                      <a:pt x="1526032" y="2971317"/>
                    </a:lnTo>
                    <a:lnTo>
                      <a:pt x="1526032" y="1528000"/>
                    </a:lnTo>
                    <a:lnTo>
                      <a:pt x="2967393" y="1528000"/>
                    </a:lnTo>
                    <a:lnTo>
                      <a:pt x="2950464" y="1553400"/>
                    </a:lnTo>
                    <a:lnTo>
                      <a:pt x="3001264" y="1528000"/>
                    </a:lnTo>
                    <a:lnTo>
                      <a:pt x="3026664" y="15153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755;p27">
                <a:extLst>
                  <a:ext uri="{FF2B5EF4-FFF2-40B4-BE49-F238E27FC236}">
                    <a16:creationId xmlns:a16="http://schemas.microsoft.com/office/drawing/2014/main" id="{6531BFEC-E1DB-6D47-A755-309B53D7AE2F}"/>
                  </a:ext>
                </a:extLst>
              </p:cNvPr>
              <p:cNvSpPr/>
              <p:nvPr/>
            </p:nvSpPr>
            <p:spPr>
              <a:xfrm>
                <a:off x="9440883" y="2973858"/>
                <a:ext cx="1257441" cy="370232"/>
              </a:xfrm>
              <a:custGeom>
                <a:avLst/>
                <a:gdLst/>
                <a:ahLst/>
                <a:cxnLst/>
                <a:rect l="l" t="t" r="r" b="b"/>
                <a:pathLst>
                  <a:path w="1862454" h="906145" extrusionOk="0">
                    <a:moveTo>
                      <a:pt x="0" y="905812"/>
                    </a:moveTo>
                    <a:lnTo>
                      <a:pt x="1862414" y="0"/>
                    </a:lnTo>
                  </a:path>
                </a:pathLst>
              </a:custGeom>
              <a:noFill/>
              <a:ln w="12700" cap="flat" cmpd="sng">
                <a:solidFill>
                  <a:srgbClr val="70AD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757;p27">
                <a:extLst>
                  <a:ext uri="{FF2B5EF4-FFF2-40B4-BE49-F238E27FC236}">
                    <a16:creationId xmlns:a16="http://schemas.microsoft.com/office/drawing/2014/main" id="{0EA2DA91-53A9-2942-8302-1FB33EC8F12C}"/>
                  </a:ext>
                </a:extLst>
              </p:cNvPr>
              <p:cNvSpPr/>
              <p:nvPr/>
            </p:nvSpPr>
            <p:spPr>
              <a:xfrm>
                <a:off x="8733320" y="1828799"/>
                <a:ext cx="3027045" cy="3030855"/>
              </a:xfrm>
              <a:custGeom>
                <a:avLst/>
                <a:gdLst/>
                <a:ahLst/>
                <a:cxnLst/>
                <a:rect l="l" t="t" r="r" b="b"/>
                <a:pathLst>
                  <a:path w="3027045" h="3030854" extrusionOk="0">
                    <a:moveTo>
                      <a:pt x="3026664" y="1515300"/>
                    </a:moveTo>
                    <a:lnTo>
                      <a:pt x="2950464" y="1477200"/>
                    </a:lnTo>
                    <a:lnTo>
                      <a:pt x="2967393" y="1502600"/>
                    </a:lnTo>
                    <a:lnTo>
                      <a:pt x="1526032" y="1502600"/>
                    </a:lnTo>
                    <a:lnTo>
                      <a:pt x="1526032" y="59270"/>
                    </a:lnTo>
                    <a:lnTo>
                      <a:pt x="1551432" y="76200"/>
                    </a:lnTo>
                    <a:lnTo>
                      <a:pt x="1538732" y="50800"/>
                    </a:lnTo>
                    <a:lnTo>
                      <a:pt x="1513332" y="0"/>
                    </a:lnTo>
                    <a:lnTo>
                      <a:pt x="1475232" y="76200"/>
                    </a:lnTo>
                    <a:lnTo>
                      <a:pt x="1500632" y="59270"/>
                    </a:lnTo>
                    <a:lnTo>
                      <a:pt x="1500632" y="1502600"/>
                    </a:lnTo>
                    <a:lnTo>
                      <a:pt x="59270" y="1502600"/>
                    </a:lnTo>
                    <a:lnTo>
                      <a:pt x="76200" y="1477200"/>
                    </a:lnTo>
                    <a:lnTo>
                      <a:pt x="0" y="1515300"/>
                    </a:lnTo>
                    <a:lnTo>
                      <a:pt x="76200" y="1553400"/>
                    </a:lnTo>
                    <a:lnTo>
                      <a:pt x="59270" y="1528000"/>
                    </a:lnTo>
                    <a:lnTo>
                      <a:pt x="1500632" y="1528000"/>
                    </a:lnTo>
                    <a:lnTo>
                      <a:pt x="1500632" y="2971317"/>
                    </a:lnTo>
                    <a:lnTo>
                      <a:pt x="1475232" y="2954388"/>
                    </a:lnTo>
                    <a:lnTo>
                      <a:pt x="1513332" y="3030588"/>
                    </a:lnTo>
                    <a:lnTo>
                      <a:pt x="1538732" y="2979788"/>
                    </a:lnTo>
                    <a:lnTo>
                      <a:pt x="1551432" y="2954388"/>
                    </a:lnTo>
                    <a:lnTo>
                      <a:pt x="1526032" y="2971317"/>
                    </a:lnTo>
                    <a:lnTo>
                      <a:pt x="1526032" y="1528000"/>
                    </a:lnTo>
                    <a:lnTo>
                      <a:pt x="2967393" y="1528000"/>
                    </a:lnTo>
                    <a:lnTo>
                      <a:pt x="2950464" y="1553400"/>
                    </a:lnTo>
                    <a:lnTo>
                      <a:pt x="3001264" y="1528000"/>
                    </a:lnTo>
                    <a:lnTo>
                      <a:pt x="3026664" y="15153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758;p27">
              <a:extLst>
                <a:ext uri="{FF2B5EF4-FFF2-40B4-BE49-F238E27FC236}">
                  <a16:creationId xmlns:a16="http://schemas.microsoft.com/office/drawing/2014/main" id="{2636CEAC-5DA2-194C-8873-32A1E953CCFE}"/>
                </a:ext>
              </a:extLst>
            </p:cNvPr>
            <p:cNvSpPr/>
            <p:nvPr/>
          </p:nvSpPr>
          <p:spPr>
            <a:xfrm>
              <a:off x="4005897" y="3209289"/>
              <a:ext cx="270510" cy="269240"/>
            </a:xfrm>
            <a:custGeom>
              <a:avLst/>
              <a:gdLst/>
              <a:ahLst/>
              <a:cxnLst/>
              <a:rect l="l" t="t" r="r" b="b"/>
              <a:pathLst>
                <a:path w="270510" h="269239" extrusionOk="0">
                  <a:moveTo>
                    <a:pt x="270052" y="123190"/>
                  </a:moveTo>
                  <a:lnTo>
                    <a:pt x="147104" y="123190"/>
                  </a:lnTo>
                  <a:lnTo>
                    <a:pt x="147104" y="0"/>
                  </a:lnTo>
                  <a:lnTo>
                    <a:pt x="122936" y="0"/>
                  </a:lnTo>
                  <a:lnTo>
                    <a:pt x="122936" y="123190"/>
                  </a:lnTo>
                  <a:lnTo>
                    <a:pt x="0" y="123190"/>
                  </a:lnTo>
                  <a:lnTo>
                    <a:pt x="0" y="147320"/>
                  </a:lnTo>
                  <a:lnTo>
                    <a:pt x="122936" y="147320"/>
                  </a:lnTo>
                  <a:lnTo>
                    <a:pt x="122936" y="269240"/>
                  </a:lnTo>
                  <a:lnTo>
                    <a:pt x="147104" y="269240"/>
                  </a:lnTo>
                  <a:lnTo>
                    <a:pt x="147104" y="147320"/>
                  </a:lnTo>
                  <a:lnTo>
                    <a:pt x="270052" y="147320"/>
                  </a:lnTo>
                  <a:lnTo>
                    <a:pt x="270052" y="123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9;p27">
              <a:extLst>
                <a:ext uri="{FF2B5EF4-FFF2-40B4-BE49-F238E27FC236}">
                  <a16:creationId xmlns:a16="http://schemas.microsoft.com/office/drawing/2014/main" id="{853DF176-092D-2349-B89B-0A655CB76111}"/>
                </a:ext>
              </a:extLst>
            </p:cNvPr>
            <p:cNvSpPr/>
            <p:nvPr/>
          </p:nvSpPr>
          <p:spPr>
            <a:xfrm>
              <a:off x="8182610" y="3297910"/>
              <a:ext cx="198755" cy="92710"/>
            </a:xfrm>
            <a:custGeom>
              <a:avLst/>
              <a:gdLst/>
              <a:ahLst/>
              <a:cxnLst/>
              <a:rect l="l" t="t" r="r" b="b"/>
              <a:pathLst>
                <a:path w="198754" h="92710" extrusionOk="0">
                  <a:moveTo>
                    <a:pt x="198462" y="64223"/>
                  </a:moveTo>
                  <a:lnTo>
                    <a:pt x="0" y="64223"/>
                  </a:lnTo>
                  <a:lnTo>
                    <a:pt x="0" y="92379"/>
                  </a:lnTo>
                  <a:lnTo>
                    <a:pt x="198462" y="92379"/>
                  </a:lnTo>
                  <a:lnTo>
                    <a:pt x="198462" y="64223"/>
                  </a:lnTo>
                  <a:close/>
                </a:path>
                <a:path w="198754" h="92710" extrusionOk="0">
                  <a:moveTo>
                    <a:pt x="198462" y="0"/>
                  </a:moveTo>
                  <a:lnTo>
                    <a:pt x="0" y="0"/>
                  </a:lnTo>
                  <a:lnTo>
                    <a:pt x="0" y="28143"/>
                  </a:lnTo>
                  <a:lnTo>
                    <a:pt x="198462" y="28143"/>
                  </a:lnTo>
                  <a:lnTo>
                    <a:pt x="1984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745;p27">
            <a:extLst>
              <a:ext uri="{FF2B5EF4-FFF2-40B4-BE49-F238E27FC236}">
                <a16:creationId xmlns:a16="http://schemas.microsoft.com/office/drawing/2014/main" id="{EEBBFF19-AF3F-EA40-A921-D90226763A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753" y="930185"/>
            <a:ext cx="672655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400" dirty="0" err="1">
                <a:solidFill>
                  <a:srgbClr val="000000"/>
                </a:solidFill>
              </a:rPr>
              <a:t>ReLU</a:t>
            </a:r>
            <a:r>
              <a:rPr lang="en-US" sz="4400" dirty="0">
                <a:solidFill>
                  <a:srgbClr val="000000"/>
                </a:solidFill>
              </a:rPr>
              <a:t>: Rectified Linear Units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859044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65;p28">
            <a:extLst>
              <a:ext uri="{FF2B5EF4-FFF2-40B4-BE49-F238E27FC236}">
                <a16:creationId xmlns:a16="http://schemas.microsoft.com/office/drawing/2014/main" id="{513B2481-BEF8-334B-B193-7DF8EE4CB874}"/>
              </a:ext>
            </a:extLst>
          </p:cNvPr>
          <p:cNvSpPr/>
          <p:nvPr/>
        </p:nvSpPr>
        <p:spPr>
          <a:xfrm>
            <a:off x="60580" y="2044831"/>
            <a:ext cx="4297702" cy="33331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66;p28">
            <a:extLst>
              <a:ext uri="{FF2B5EF4-FFF2-40B4-BE49-F238E27FC236}">
                <a16:creationId xmlns:a16="http://schemas.microsoft.com/office/drawing/2014/main" id="{2D22BD46-6880-AE40-8C67-2C97C6B98188}"/>
              </a:ext>
            </a:extLst>
          </p:cNvPr>
          <p:cNvSpPr/>
          <p:nvPr/>
        </p:nvSpPr>
        <p:spPr>
          <a:xfrm>
            <a:off x="4572000" y="2044831"/>
            <a:ext cx="4447445" cy="32531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88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FDE7-E2D6-CD4E-9458-D29F0A51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5" y="606055"/>
            <a:ext cx="8229600" cy="4802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Universal Approximation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F574-A49D-E341-A560-3F14A431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5" name="Google Shape;773;p29">
            <a:extLst>
              <a:ext uri="{FF2B5EF4-FFF2-40B4-BE49-F238E27FC236}">
                <a16:creationId xmlns:a16="http://schemas.microsoft.com/office/drawing/2014/main" id="{B8440FDA-E746-794A-96CA-CF59A69BC8A9}"/>
              </a:ext>
            </a:extLst>
          </p:cNvPr>
          <p:cNvSpPr txBox="1"/>
          <p:nvPr/>
        </p:nvSpPr>
        <p:spPr>
          <a:xfrm>
            <a:off x="172995" y="1575731"/>
            <a:ext cx="6245860" cy="372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508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simple FC-Non-Linearity network can  approximate any function on a finite  support, under:</a:t>
            </a:r>
            <a:endParaRPr sz="2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mild assumptions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mild restrictions on non-linearity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proven for Sigmoid by </a:t>
            </a:r>
            <a:r>
              <a:rPr lang="en-US" sz="2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Cybenko</a:t>
            </a: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1989</a:t>
            </a:r>
            <a:endParaRPr sz="2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0" marR="688975" lvl="1" indent="-228600" algn="l" rtl="0">
              <a:lnSpc>
                <a:spcPct val="110800"/>
              </a:lnSpc>
              <a:spcBef>
                <a:spcPts val="54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Later extended for </a:t>
            </a:r>
            <a:r>
              <a:rPr lang="en-US" sz="2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other non-linearities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74;p29">
            <a:extLst>
              <a:ext uri="{FF2B5EF4-FFF2-40B4-BE49-F238E27FC236}">
                <a16:creationId xmlns:a16="http://schemas.microsoft.com/office/drawing/2014/main" id="{E43A508D-C8A8-0649-8768-71377176BC6E}"/>
              </a:ext>
            </a:extLst>
          </p:cNvPr>
          <p:cNvSpPr txBox="1"/>
          <p:nvPr/>
        </p:nvSpPr>
        <p:spPr>
          <a:xfrm>
            <a:off x="5337320" y="938061"/>
            <a:ext cx="3905534" cy="52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475" rIns="0" bIns="0" anchor="t" anchorCtr="0">
            <a:spAutoFit/>
          </a:bodyPr>
          <a:lstStyle/>
          <a:p>
            <a:pPr marL="1009650" marR="0" lvl="0" indent="0" algn="l" rtl="0">
              <a:lnSpc>
                <a:spcPct val="578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" lvl="0">
              <a:lnSpc>
                <a:spcPct val="76491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w</a:t>
            </a:r>
            <a:r>
              <a:rPr lang="en-US" sz="285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5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85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en-US" sz="285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b</a:t>
            </a:r>
            <a:r>
              <a:rPr lang="en-US" sz="285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850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775;p29">
            <a:extLst>
              <a:ext uri="{FF2B5EF4-FFF2-40B4-BE49-F238E27FC236}">
                <a16:creationId xmlns:a16="http://schemas.microsoft.com/office/drawing/2014/main" id="{30507982-A980-A04D-9F26-3EB09DBD382A}"/>
              </a:ext>
            </a:extLst>
          </p:cNvPr>
          <p:cNvGrpSpPr/>
          <p:nvPr/>
        </p:nvGrpSpPr>
        <p:grpSpPr>
          <a:xfrm>
            <a:off x="6418855" y="1996505"/>
            <a:ext cx="2479085" cy="2885112"/>
            <a:chOff x="8203427" y="3105513"/>
            <a:chExt cx="2479085" cy="2885112"/>
          </a:xfrm>
        </p:grpSpPr>
        <p:sp>
          <p:nvSpPr>
            <p:cNvPr id="8" name="Google Shape;776;p29">
              <a:extLst>
                <a:ext uri="{FF2B5EF4-FFF2-40B4-BE49-F238E27FC236}">
                  <a16:creationId xmlns:a16="http://schemas.microsoft.com/office/drawing/2014/main" id="{270C314B-2CA7-B34F-95B8-BF20B1C04309}"/>
                </a:ext>
              </a:extLst>
            </p:cNvPr>
            <p:cNvSpPr/>
            <p:nvPr/>
          </p:nvSpPr>
          <p:spPr>
            <a:xfrm>
              <a:off x="8203427" y="3105513"/>
              <a:ext cx="2479085" cy="28851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77;p29">
              <a:extLst>
                <a:ext uri="{FF2B5EF4-FFF2-40B4-BE49-F238E27FC236}">
                  <a16:creationId xmlns:a16="http://schemas.microsoft.com/office/drawing/2014/main" id="{EE4CBBEF-BAC1-E343-A7A9-F90CB6F27D65}"/>
                </a:ext>
              </a:extLst>
            </p:cNvPr>
            <p:cNvSpPr/>
            <p:nvPr/>
          </p:nvSpPr>
          <p:spPr>
            <a:xfrm>
              <a:off x="9580982" y="3884764"/>
              <a:ext cx="770255" cy="1927225"/>
            </a:xfrm>
            <a:custGeom>
              <a:avLst/>
              <a:gdLst/>
              <a:ahLst/>
              <a:cxnLst/>
              <a:rect l="l" t="t" r="r" b="b"/>
              <a:pathLst>
                <a:path w="770254" h="1927225" extrusionOk="0">
                  <a:moveTo>
                    <a:pt x="769962" y="452653"/>
                  </a:moveTo>
                  <a:lnTo>
                    <a:pt x="701090" y="502805"/>
                  </a:lnTo>
                  <a:lnTo>
                    <a:pt x="723646" y="514489"/>
                  </a:lnTo>
                  <a:lnTo>
                    <a:pt x="104114" y="1711185"/>
                  </a:lnTo>
                  <a:lnTo>
                    <a:pt x="729145" y="75704"/>
                  </a:lnTo>
                  <a:lnTo>
                    <a:pt x="752868" y="84772"/>
                  </a:lnTo>
                  <a:lnTo>
                    <a:pt x="749909" y="54787"/>
                  </a:lnTo>
                  <a:lnTo>
                    <a:pt x="744486" y="0"/>
                  </a:lnTo>
                  <a:lnTo>
                    <a:pt x="681697" y="57569"/>
                  </a:lnTo>
                  <a:lnTo>
                    <a:pt x="705421" y="66636"/>
                  </a:lnTo>
                  <a:lnTo>
                    <a:pt x="0" y="1912480"/>
                  </a:lnTo>
                  <a:lnTo>
                    <a:pt x="11861" y="1917014"/>
                  </a:lnTo>
                  <a:lnTo>
                    <a:pt x="19913" y="1926831"/>
                  </a:lnTo>
                  <a:lnTo>
                    <a:pt x="719086" y="1353413"/>
                  </a:lnTo>
                  <a:lnTo>
                    <a:pt x="735203" y="1373060"/>
                  </a:lnTo>
                  <a:lnTo>
                    <a:pt x="756348" y="1325727"/>
                  </a:lnTo>
                  <a:lnTo>
                    <a:pt x="769962" y="1295273"/>
                  </a:lnTo>
                  <a:lnTo>
                    <a:pt x="686879" y="1314132"/>
                  </a:lnTo>
                  <a:lnTo>
                    <a:pt x="702983" y="1333779"/>
                  </a:lnTo>
                  <a:lnTo>
                    <a:pt x="80276" y="1844484"/>
                  </a:lnTo>
                  <a:lnTo>
                    <a:pt x="735431" y="943076"/>
                  </a:lnTo>
                  <a:lnTo>
                    <a:pt x="755980" y="957999"/>
                  </a:lnTo>
                  <a:lnTo>
                    <a:pt x="762647" y="917867"/>
                  </a:lnTo>
                  <a:lnTo>
                    <a:pt x="769962" y="873963"/>
                  </a:lnTo>
                  <a:lnTo>
                    <a:pt x="694334" y="913206"/>
                  </a:lnTo>
                  <a:lnTo>
                    <a:pt x="714883" y="928141"/>
                  </a:lnTo>
                  <a:lnTo>
                    <a:pt x="100431" y="1773542"/>
                  </a:lnTo>
                  <a:lnTo>
                    <a:pt x="746201" y="526161"/>
                  </a:lnTo>
                  <a:lnTo>
                    <a:pt x="768756" y="537845"/>
                  </a:lnTo>
                  <a:lnTo>
                    <a:pt x="769251" y="503212"/>
                  </a:lnTo>
                  <a:lnTo>
                    <a:pt x="769962" y="452653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30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FDE7-E2D6-CD4E-9458-D29F0A51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5" y="606055"/>
            <a:ext cx="8229600" cy="4802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Universal Approximation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F574-A49D-E341-A560-3F14A431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5" name="Google Shape;773;p29">
            <a:extLst>
              <a:ext uri="{FF2B5EF4-FFF2-40B4-BE49-F238E27FC236}">
                <a16:creationId xmlns:a16="http://schemas.microsoft.com/office/drawing/2014/main" id="{B8440FDA-E746-794A-96CA-CF59A69BC8A9}"/>
              </a:ext>
            </a:extLst>
          </p:cNvPr>
          <p:cNvSpPr txBox="1"/>
          <p:nvPr/>
        </p:nvSpPr>
        <p:spPr>
          <a:xfrm>
            <a:off x="172995" y="1575731"/>
            <a:ext cx="6245860" cy="47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508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simple FC-Non-Linearity network can  approximate any function on a finite  support, under:</a:t>
            </a:r>
            <a:endParaRPr sz="2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mild assumptions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mild restrictions on non-linearity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53975" lvl="0" indent="-228600">
              <a:lnSpc>
                <a:spcPct val="110700"/>
              </a:lnSpc>
              <a:spcBef>
                <a:spcPts val="944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Requires extremely large number of  neurons in the FC  layer</a:t>
            </a:r>
            <a:endParaRPr lang="en-US" dirty="0"/>
          </a:p>
          <a:p>
            <a:pPr marL="698500" lvl="1" indent="-228600">
              <a:spcBef>
                <a:spcPts val="83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Hard to train</a:t>
            </a:r>
          </a:p>
          <a:p>
            <a:pPr marL="698500" lvl="1" indent="-228600">
              <a:spcBef>
                <a:spcPts val="815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Computational infeasible</a:t>
            </a:r>
          </a:p>
          <a:p>
            <a:pPr marL="698500" lvl="1" indent="-228600">
              <a:spcBef>
                <a:spcPts val="72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Theoretically possible</a:t>
            </a:r>
          </a:p>
        </p:txBody>
      </p:sp>
      <p:grpSp>
        <p:nvGrpSpPr>
          <p:cNvPr id="10" name="Google Shape;786;p30">
            <a:extLst>
              <a:ext uri="{FF2B5EF4-FFF2-40B4-BE49-F238E27FC236}">
                <a16:creationId xmlns:a16="http://schemas.microsoft.com/office/drawing/2014/main" id="{D997ABEB-FACC-4A48-9FC9-74F62FABF207}"/>
              </a:ext>
            </a:extLst>
          </p:cNvPr>
          <p:cNvGrpSpPr/>
          <p:nvPr/>
        </p:nvGrpSpPr>
        <p:grpSpPr>
          <a:xfrm>
            <a:off x="6139057" y="-501006"/>
            <a:ext cx="2479085" cy="6808673"/>
            <a:chOff x="8203427" y="0"/>
            <a:chExt cx="2479085" cy="6808673"/>
          </a:xfrm>
        </p:grpSpPr>
        <p:sp>
          <p:nvSpPr>
            <p:cNvPr id="11" name="Google Shape;787;p30">
              <a:extLst>
                <a:ext uri="{FF2B5EF4-FFF2-40B4-BE49-F238E27FC236}">
                  <a16:creationId xmlns:a16="http://schemas.microsoft.com/office/drawing/2014/main" id="{AD773F65-DF71-9D4E-A9CD-0178B8550E33}"/>
                </a:ext>
              </a:extLst>
            </p:cNvPr>
            <p:cNvSpPr/>
            <p:nvPr/>
          </p:nvSpPr>
          <p:spPr>
            <a:xfrm>
              <a:off x="8203427" y="3105513"/>
              <a:ext cx="2479085" cy="28851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88;p30">
              <a:extLst>
                <a:ext uri="{FF2B5EF4-FFF2-40B4-BE49-F238E27FC236}">
                  <a16:creationId xmlns:a16="http://schemas.microsoft.com/office/drawing/2014/main" id="{E635B11B-922A-634B-A783-58D7225CFF8F}"/>
                </a:ext>
              </a:extLst>
            </p:cNvPr>
            <p:cNvSpPr/>
            <p:nvPr/>
          </p:nvSpPr>
          <p:spPr>
            <a:xfrm>
              <a:off x="9580982" y="3884764"/>
              <a:ext cx="770255" cy="1927225"/>
            </a:xfrm>
            <a:custGeom>
              <a:avLst/>
              <a:gdLst/>
              <a:ahLst/>
              <a:cxnLst/>
              <a:rect l="l" t="t" r="r" b="b"/>
              <a:pathLst>
                <a:path w="770254" h="1927225" extrusionOk="0">
                  <a:moveTo>
                    <a:pt x="769962" y="452653"/>
                  </a:moveTo>
                  <a:lnTo>
                    <a:pt x="701090" y="502805"/>
                  </a:lnTo>
                  <a:lnTo>
                    <a:pt x="723646" y="514489"/>
                  </a:lnTo>
                  <a:lnTo>
                    <a:pt x="104114" y="1711185"/>
                  </a:lnTo>
                  <a:lnTo>
                    <a:pt x="729145" y="75704"/>
                  </a:lnTo>
                  <a:lnTo>
                    <a:pt x="752868" y="84772"/>
                  </a:lnTo>
                  <a:lnTo>
                    <a:pt x="749909" y="54787"/>
                  </a:lnTo>
                  <a:lnTo>
                    <a:pt x="744486" y="0"/>
                  </a:lnTo>
                  <a:lnTo>
                    <a:pt x="681697" y="57569"/>
                  </a:lnTo>
                  <a:lnTo>
                    <a:pt x="705421" y="66636"/>
                  </a:lnTo>
                  <a:lnTo>
                    <a:pt x="0" y="1912480"/>
                  </a:lnTo>
                  <a:lnTo>
                    <a:pt x="11861" y="1917014"/>
                  </a:lnTo>
                  <a:lnTo>
                    <a:pt x="19913" y="1926831"/>
                  </a:lnTo>
                  <a:lnTo>
                    <a:pt x="719086" y="1353413"/>
                  </a:lnTo>
                  <a:lnTo>
                    <a:pt x="735203" y="1373060"/>
                  </a:lnTo>
                  <a:lnTo>
                    <a:pt x="756348" y="1325727"/>
                  </a:lnTo>
                  <a:lnTo>
                    <a:pt x="769962" y="1295273"/>
                  </a:lnTo>
                  <a:lnTo>
                    <a:pt x="686879" y="1314132"/>
                  </a:lnTo>
                  <a:lnTo>
                    <a:pt x="702983" y="1333779"/>
                  </a:lnTo>
                  <a:lnTo>
                    <a:pt x="80276" y="1844484"/>
                  </a:lnTo>
                  <a:lnTo>
                    <a:pt x="735431" y="943076"/>
                  </a:lnTo>
                  <a:lnTo>
                    <a:pt x="755980" y="957999"/>
                  </a:lnTo>
                  <a:lnTo>
                    <a:pt x="762647" y="917867"/>
                  </a:lnTo>
                  <a:lnTo>
                    <a:pt x="769962" y="873963"/>
                  </a:lnTo>
                  <a:lnTo>
                    <a:pt x="694334" y="913206"/>
                  </a:lnTo>
                  <a:lnTo>
                    <a:pt x="714883" y="928141"/>
                  </a:lnTo>
                  <a:lnTo>
                    <a:pt x="100431" y="1773542"/>
                  </a:lnTo>
                  <a:lnTo>
                    <a:pt x="746201" y="526161"/>
                  </a:lnTo>
                  <a:lnTo>
                    <a:pt x="768756" y="537845"/>
                  </a:lnTo>
                  <a:lnTo>
                    <a:pt x="769251" y="503212"/>
                  </a:lnTo>
                  <a:lnTo>
                    <a:pt x="769962" y="452653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89;p30">
              <a:extLst>
                <a:ext uri="{FF2B5EF4-FFF2-40B4-BE49-F238E27FC236}">
                  <a16:creationId xmlns:a16="http://schemas.microsoft.com/office/drawing/2014/main" id="{75F148A3-7555-C944-96F3-7BEA22F9D9E4}"/>
                </a:ext>
              </a:extLst>
            </p:cNvPr>
            <p:cNvSpPr/>
            <p:nvPr/>
          </p:nvSpPr>
          <p:spPr>
            <a:xfrm>
              <a:off x="9267625" y="2292751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162609" y="0"/>
                  </a:moveTo>
                  <a:lnTo>
                    <a:pt x="119381" y="5808"/>
                  </a:lnTo>
                  <a:lnTo>
                    <a:pt x="80537" y="22200"/>
                  </a:lnTo>
                  <a:lnTo>
                    <a:pt x="47627" y="47627"/>
                  </a:lnTo>
                  <a:lnTo>
                    <a:pt x="22200" y="80537"/>
                  </a:lnTo>
                  <a:lnTo>
                    <a:pt x="5808" y="119381"/>
                  </a:lnTo>
                  <a:lnTo>
                    <a:pt x="0" y="162609"/>
                  </a:lnTo>
                  <a:lnTo>
                    <a:pt x="5808" y="205837"/>
                  </a:lnTo>
                  <a:lnTo>
                    <a:pt x="22200" y="244681"/>
                  </a:lnTo>
                  <a:lnTo>
                    <a:pt x="47627" y="277591"/>
                  </a:lnTo>
                  <a:lnTo>
                    <a:pt x="80537" y="303018"/>
                  </a:lnTo>
                  <a:lnTo>
                    <a:pt x="119381" y="319410"/>
                  </a:lnTo>
                  <a:lnTo>
                    <a:pt x="162609" y="325219"/>
                  </a:lnTo>
                  <a:lnTo>
                    <a:pt x="205837" y="319410"/>
                  </a:lnTo>
                  <a:lnTo>
                    <a:pt x="244681" y="303018"/>
                  </a:lnTo>
                  <a:lnTo>
                    <a:pt x="277591" y="277591"/>
                  </a:lnTo>
                  <a:lnTo>
                    <a:pt x="303018" y="244681"/>
                  </a:lnTo>
                  <a:lnTo>
                    <a:pt x="319410" y="205837"/>
                  </a:lnTo>
                  <a:lnTo>
                    <a:pt x="325219" y="162609"/>
                  </a:lnTo>
                  <a:lnTo>
                    <a:pt x="319410" y="119381"/>
                  </a:lnTo>
                  <a:lnTo>
                    <a:pt x="303018" y="80537"/>
                  </a:lnTo>
                  <a:lnTo>
                    <a:pt x="277591" y="47627"/>
                  </a:lnTo>
                  <a:lnTo>
                    <a:pt x="244681" y="22200"/>
                  </a:lnTo>
                  <a:lnTo>
                    <a:pt x="205837" y="5808"/>
                  </a:lnTo>
                  <a:lnTo>
                    <a:pt x="162609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90;p30">
              <a:extLst>
                <a:ext uri="{FF2B5EF4-FFF2-40B4-BE49-F238E27FC236}">
                  <a16:creationId xmlns:a16="http://schemas.microsoft.com/office/drawing/2014/main" id="{A70FE39C-172F-A446-9B23-7906CE549D7C}"/>
                </a:ext>
              </a:extLst>
            </p:cNvPr>
            <p:cNvSpPr/>
            <p:nvPr/>
          </p:nvSpPr>
          <p:spPr>
            <a:xfrm>
              <a:off x="9267625" y="2292751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0" y="162609"/>
                  </a:moveTo>
                  <a:lnTo>
                    <a:pt x="5808" y="119381"/>
                  </a:lnTo>
                  <a:lnTo>
                    <a:pt x="22200" y="80537"/>
                  </a:lnTo>
                  <a:lnTo>
                    <a:pt x="47627" y="47627"/>
                  </a:lnTo>
                  <a:lnTo>
                    <a:pt x="80537" y="22200"/>
                  </a:lnTo>
                  <a:lnTo>
                    <a:pt x="119381" y="5808"/>
                  </a:lnTo>
                  <a:lnTo>
                    <a:pt x="162609" y="0"/>
                  </a:lnTo>
                  <a:lnTo>
                    <a:pt x="205837" y="5808"/>
                  </a:lnTo>
                  <a:lnTo>
                    <a:pt x="244681" y="22200"/>
                  </a:lnTo>
                  <a:lnTo>
                    <a:pt x="277591" y="47627"/>
                  </a:lnTo>
                  <a:lnTo>
                    <a:pt x="303018" y="80537"/>
                  </a:lnTo>
                  <a:lnTo>
                    <a:pt x="319410" y="119381"/>
                  </a:lnTo>
                  <a:lnTo>
                    <a:pt x="325219" y="162609"/>
                  </a:lnTo>
                  <a:lnTo>
                    <a:pt x="319410" y="205837"/>
                  </a:lnTo>
                  <a:lnTo>
                    <a:pt x="303018" y="244681"/>
                  </a:lnTo>
                  <a:lnTo>
                    <a:pt x="277591" y="277591"/>
                  </a:lnTo>
                  <a:lnTo>
                    <a:pt x="244681" y="303018"/>
                  </a:lnTo>
                  <a:lnTo>
                    <a:pt x="205837" y="319410"/>
                  </a:lnTo>
                  <a:lnTo>
                    <a:pt x="162609" y="325219"/>
                  </a:lnTo>
                  <a:lnTo>
                    <a:pt x="119381" y="319410"/>
                  </a:lnTo>
                  <a:lnTo>
                    <a:pt x="80537" y="303018"/>
                  </a:lnTo>
                  <a:lnTo>
                    <a:pt x="47627" y="277591"/>
                  </a:lnTo>
                  <a:lnTo>
                    <a:pt x="22200" y="244681"/>
                  </a:lnTo>
                  <a:lnTo>
                    <a:pt x="5808" y="205837"/>
                  </a:lnTo>
                  <a:lnTo>
                    <a:pt x="0" y="162609"/>
                  </a:lnTo>
                  <a:close/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91;p30">
              <a:extLst>
                <a:ext uri="{FF2B5EF4-FFF2-40B4-BE49-F238E27FC236}">
                  <a16:creationId xmlns:a16="http://schemas.microsoft.com/office/drawing/2014/main" id="{FFEA7867-B154-A84A-BD94-4B01A1AB246B}"/>
                </a:ext>
              </a:extLst>
            </p:cNvPr>
            <p:cNvSpPr/>
            <p:nvPr/>
          </p:nvSpPr>
          <p:spPr>
            <a:xfrm>
              <a:off x="9267625" y="2708004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162609" y="0"/>
                  </a:moveTo>
                  <a:lnTo>
                    <a:pt x="119381" y="5808"/>
                  </a:lnTo>
                  <a:lnTo>
                    <a:pt x="80537" y="22200"/>
                  </a:lnTo>
                  <a:lnTo>
                    <a:pt x="47627" y="47627"/>
                  </a:lnTo>
                  <a:lnTo>
                    <a:pt x="22200" y="80537"/>
                  </a:lnTo>
                  <a:lnTo>
                    <a:pt x="5808" y="119381"/>
                  </a:lnTo>
                  <a:lnTo>
                    <a:pt x="0" y="162609"/>
                  </a:lnTo>
                  <a:lnTo>
                    <a:pt x="5808" y="205837"/>
                  </a:lnTo>
                  <a:lnTo>
                    <a:pt x="22200" y="244681"/>
                  </a:lnTo>
                  <a:lnTo>
                    <a:pt x="47627" y="277591"/>
                  </a:lnTo>
                  <a:lnTo>
                    <a:pt x="80537" y="303018"/>
                  </a:lnTo>
                  <a:lnTo>
                    <a:pt x="119381" y="319410"/>
                  </a:lnTo>
                  <a:lnTo>
                    <a:pt x="162609" y="325219"/>
                  </a:lnTo>
                  <a:lnTo>
                    <a:pt x="205837" y="319410"/>
                  </a:lnTo>
                  <a:lnTo>
                    <a:pt x="244681" y="303018"/>
                  </a:lnTo>
                  <a:lnTo>
                    <a:pt x="277591" y="277591"/>
                  </a:lnTo>
                  <a:lnTo>
                    <a:pt x="303018" y="244681"/>
                  </a:lnTo>
                  <a:lnTo>
                    <a:pt x="319410" y="205837"/>
                  </a:lnTo>
                  <a:lnTo>
                    <a:pt x="325219" y="162609"/>
                  </a:lnTo>
                  <a:lnTo>
                    <a:pt x="319410" y="119381"/>
                  </a:lnTo>
                  <a:lnTo>
                    <a:pt x="303018" y="80537"/>
                  </a:lnTo>
                  <a:lnTo>
                    <a:pt x="277591" y="47627"/>
                  </a:lnTo>
                  <a:lnTo>
                    <a:pt x="244681" y="22200"/>
                  </a:lnTo>
                  <a:lnTo>
                    <a:pt x="205837" y="5808"/>
                  </a:lnTo>
                  <a:lnTo>
                    <a:pt x="162609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92;p30">
              <a:extLst>
                <a:ext uri="{FF2B5EF4-FFF2-40B4-BE49-F238E27FC236}">
                  <a16:creationId xmlns:a16="http://schemas.microsoft.com/office/drawing/2014/main" id="{3A36417F-60C7-A742-98BF-537E90CED009}"/>
                </a:ext>
              </a:extLst>
            </p:cNvPr>
            <p:cNvSpPr/>
            <p:nvPr/>
          </p:nvSpPr>
          <p:spPr>
            <a:xfrm>
              <a:off x="9267625" y="2708004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0" y="162609"/>
                  </a:moveTo>
                  <a:lnTo>
                    <a:pt x="5808" y="119381"/>
                  </a:lnTo>
                  <a:lnTo>
                    <a:pt x="22200" y="80537"/>
                  </a:lnTo>
                  <a:lnTo>
                    <a:pt x="47627" y="47627"/>
                  </a:lnTo>
                  <a:lnTo>
                    <a:pt x="80537" y="22200"/>
                  </a:lnTo>
                  <a:lnTo>
                    <a:pt x="119381" y="5808"/>
                  </a:lnTo>
                  <a:lnTo>
                    <a:pt x="162609" y="0"/>
                  </a:lnTo>
                  <a:lnTo>
                    <a:pt x="205837" y="5808"/>
                  </a:lnTo>
                  <a:lnTo>
                    <a:pt x="244681" y="22200"/>
                  </a:lnTo>
                  <a:lnTo>
                    <a:pt x="277591" y="47627"/>
                  </a:lnTo>
                  <a:lnTo>
                    <a:pt x="303018" y="80537"/>
                  </a:lnTo>
                  <a:lnTo>
                    <a:pt x="319410" y="119381"/>
                  </a:lnTo>
                  <a:lnTo>
                    <a:pt x="325219" y="162609"/>
                  </a:lnTo>
                  <a:lnTo>
                    <a:pt x="319410" y="205837"/>
                  </a:lnTo>
                  <a:lnTo>
                    <a:pt x="303018" y="244681"/>
                  </a:lnTo>
                  <a:lnTo>
                    <a:pt x="277591" y="277591"/>
                  </a:lnTo>
                  <a:lnTo>
                    <a:pt x="244681" y="303018"/>
                  </a:lnTo>
                  <a:lnTo>
                    <a:pt x="205837" y="319410"/>
                  </a:lnTo>
                  <a:lnTo>
                    <a:pt x="162609" y="325219"/>
                  </a:lnTo>
                  <a:lnTo>
                    <a:pt x="119381" y="319410"/>
                  </a:lnTo>
                  <a:lnTo>
                    <a:pt x="80537" y="303018"/>
                  </a:lnTo>
                  <a:lnTo>
                    <a:pt x="47627" y="277591"/>
                  </a:lnTo>
                  <a:lnTo>
                    <a:pt x="22200" y="244681"/>
                  </a:lnTo>
                  <a:lnTo>
                    <a:pt x="5808" y="205837"/>
                  </a:lnTo>
                  <a:lnTo>
                    <a:pt x="0" y="162609"/>
                  </a:lnTo>
                  <a:close/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93;p30">
              <a:extLst>
                <a:ext uri="{FF2B5EF4-FFF2-40B4-BE49-F238E27FC236}">
                  <a16:creationId xmlns:a16="http://schemas.microsoft.com/office/drawing/2014/main" id="{2879C8B2-77B9-E74C-85C8-B24531E8EDEB}"/>
                </a:ext>
              </a:extLst>
            </p:cNvPr>
            <p:cNvSpPr/>
            <p:nvPr/>
          </p:nvSpPr>
          <p:spPr>
            <a:xfrm>
              <a:off x="9267625" y="188775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162609" y="0"/>
                  </a:moveTo>
                  <a:lnTo>
                    <a:pt x="119381" y="5808"/>
                  </a:lnTo>
                  <a:lnTo>
                    <a:pt x="80537" y="22201"/>
                  </a:lnTo>
                  <a:lnTo>
                    <a:pt x="47627" y="47627"/>
                  </a:lnTo>
                  <a:lnTo>
                    <a:pt x="22200" y="80537"/>
                  </a:lnTo>
                  <a:lnTo>
                    <a:pt x="5808" y="119381"/>
                  </a:lnTo>
                  <a:lnTo>
                    <a:pt x="0" y="162609"/>
                  </a:lnTo>
                  <a:lnTo>
                    <a:pt x="5808" y="205838"/>
                  </a:lnTo>
                  <a:lnTo>
                    <a:pt x="22200" y="244682"/>
                  </a:lnTo>
                  <a:lnTo>
                    <a:pt x="47627" y="277592"/>
                  </a:lnTo>
                  <a:lnTo>
                    <a:pt x="80537" y="303019"/>
                  </a:lnTo>
                  <a:lnTo>
                    <a:pt x="119381" y="319411"/>
                  </a:lnTo>
                  <a:lnTo>
                    <a:pt x="162609" y="325220"/>
                  </a:lnTo>
                  <a:lnTo>
                    <a:pt x="205837" y="319411"/>
                  </a:lnTo>
                  <a:lnTo>
                    <a:pt x="244681" y="303019"/>
                  </a:lnTo>
                  <a:lnTo>
                    <a:pt x="277591" y="277592"/>
                  </a:lnTo>
                  <a:lnTo>
                    <a:pt x="303018" y="244682"/>
                  </a:lnTo>
                  <a:lnTo>
                    <a:pt x="319410" y="205838"/>
                  </a:lnTo>
                  <a:lnTo>
                    <a:pt x="325219" y="162609"/>
                  </a:lnTo>
                  <a:lnTo>
                    <a:pt x="319410" y="119381"/>
                  </a:lnTo>
                  <a:lnTo>
                    <a:pt x="303018" y="80537"/>
                  </a:lnTo>
                  <a:lnTo>
                    <a:pt x="277591" y="47627"/>
                  </a:lnTo>
                  <a:lnTo>
                    <a:pt x="244681" y="22201"/>
                  </a:lnTo>
                  <a:lnTo>
                    <a:pt x="205837" y="5808"/>
                  </a:lnTo>
                  <a:lnTo>
                    <a:pt x="162609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94;p30">
              <a:extLst>
                <a:ext uri="{FF2B5EF4-FFF2-40B4-BE49-F238E27FC236}">
                  <a16:creationId xmlns:a16="http://schemas.microsoft.com/office/drawing/2014/main" id="{B5F0CBBC-FA74-6C42-8523-22157A4AEB00}"/>
                </a:ext>
              </a:extLst>
            </p:cNvPr>
            <p:cNvSpPr/>
            <p:nvPr/>
          </p:nvSpPr>
          <p:spPr>
            <a:xfrm>
              <a:off x="9267625" y="188775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0" y="162609"/>
                  </a:moveTo>
                  <a:lnTo>
                    <a:pt x="5808" y="119381"/>
                  </a:lnTo>
                  <a:lnTo>
                    <a:pt x="22200" y="80537"/>
                  </a:lnTo>
                  <a:lnTo>
                    <a:pt x="47627" y="47627"/>
                  </a:lnTo>
                  <a:lnTo>
                    <a:pt x="80537" y="22200"/>
                  </a:lnTo>
                  <a:lnTo>
                    <a:pt x="119381" y="5808"/>
                  </a:lnTo>
                  <a:lnTo>
                    <a:pt x="162609" y="0"/>
                  </a:lnTo>
                  <a:lnTo>
                    <a:pt x="205837" y="5808"/>
                  </a:lnTo>
                  <a:lnTo>
                    <a:pt x="244681" y="22200"/>
                  </a:lnTo>
                  <a:lnTo>
                    <a:pt x="277591" y="47627"/>
                  </a:lnTo>
                  <a:lnTo>
                    <a:pt x="303018" y="80537"/>
                  </a:lnTo>
                  <a:lnTo>
                    <a:pt x="319410" y="119381"/>
                  </a:lnTo>
                  <a:lnTo>
                    <a:pt x="325219" y="162609"/>
                  </a:lnTo>
                  <a:lnTo>
                    <a:pt x="319410" y="205837"/>
                  </a:lnTo>
                  <a:lnTo>
                    <a:pt x="303018" y="244681"/>
                  </a:lnTo>
                  <a:lnTo>
                    <a:pt x="277591" y="277591"/>
                  </a:lnTo>
                  <a:lnTo>
                    <a:pt x="244681" y="303018"/>
                  </a:lnTo>
                  <a:lnTo>
                    <a:pt x="205837" y="319410"/>
                  </a:lnTo>
                  <a:lnTo>
                    <a:pt x="162609" y="325219"/>
                  </a:lnTo>
                  <a:lnTo>
                    <a:pt x="119381" y="319410"/>
                  </a:lnTo>
                  <a:lnTo>
                    <a:pt x="80537" y="303018"/>
                  </a:lnTo>
                  <a:lnTo>
                    <a:pt x="47627" y="277591"/>
                  </a:lnTo>
                  <a:lnTo>
                    <a:pt x="22200" y="244681"/>
                  </a:lnTo>
                  <a:lnTo>
                    <a:pt x="5808" y="205837"/>
                  </a:lnTo>
                  <a:lnTo>
                    <a:pt x="0" y="162609"/>
                  </a:lnTo>
                  <a:close/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95;p30">
              <a:extLst>
                <a:ext uri="{FF2B5EF4-FFF2-40B4-BE49-F238E27FC236}">
                  <a16:creationId xmlns:a16="http://schemas.microsoft.com/office/drawing/2014/main" id="{148743A6-3711-4140-AECC-603BEADC9CC0}"/>
                </a:ext>
              </a:extLst>
            </p:cNvPr>
            <p:cNvSpPr/>
            <p:nvPr/>
          </p:nvSpPr>
          <p:spPr>
            <a:xfrm>
              <a:off x="9267625" y="610083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162609" y="0"/>
                  </a:moveTo>
                  <a:lnTo>
                    <a:pt x="119381" y="5808"/>
                  </a:lnTo>
                  <a:lnTo>
                    <a:pt x="80537" y="22200"/>
                  </a:lnTo>
                  <a:lnTo>
                    <a:pt x="47627" y="47627"/>
                  </a:lnTo>
                  <a:lnTo>
                    <a:pt x="22200" y="80537"/>
                  </a:lnTo>
                  <a:lnTo>
                    <a:pt x="5808" y="119381"/>
                  </a:lnTo>
                  <a:lnTo>
                    <a:pt x="0" y="162609"/>
                  </a:lnTo>
                  <a:lnTo>
                    <a:pt x="5808" y="205837"/>
                  </a:lnTo>
                  <a:lnTo>
                    <a:pt x="22200" y="244681"/>
                  </a:lnTo>
                  <a:lnTo>
                    <a:pt x="47627" y="277591"/>
                  </a:lnTo>
                  <a:lnTo>
                    <a:pt x="80537" y="303018"/>
                  </a:lnTo>
                  <a:lnTo>
                    <a:pt x="119381" y="319410"/>
                  </a:lnTo>
                  <a:lnTo>
                    <a:pt x="162609" y="325219"/>
                  </a:lnTo>
                  <a:lnTo>
                    <a:pt x="205837" y="319410"/>
                  </a:lnTo>
                  <a:lnTo>
                    <a:pt x="244681" y="303018"/>
                  </a:lnTo>
                  <a:lnTo>
                    <a:pt x="277591" y="277591"/>
                  </a:lnTo>
                  <a:lnTo>
                    <a:pt x="303018" y="244681"/>
                  </a:lnTo>
                  <a:lnTo>
                    <a:pt x="319410" y="205837"/>
                  </a:lnTo>
                  <a:lnTo>
                    <a:pt x="325219" y="162609"/>
                  </a:lnTo>
                  <a:lnTo>
                    <a:pt x="319410" y="119381"/>
                  </a:lnTo>
                  <a:lnTo>
                    <a:pt x="303018" y="80537"/>
                  </a:lnTo>
                  <a:lnTo>
                    <a:pt x="277591" y="47627"/>
                  </a:lnTo>
                  <a:lnTo>
                    <a:pt x="244681" y="22200"/>
                  </a:lnTo>
                  <a:lnTo>
                    <a:pt x="205837" y="5808"/>
                  </a:lnTo>
                  <a:lnTo>
                    <a:pt x="162609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96;p30">
              <a:extLst>
                <a:ext uri="{FF2B5EF4-FFF2-40B4-BE49-F238E27FC236}">
                  <a16:creationId xmlns:a16="http://schemas.microsoft.com/office/drawing/2014/main" id="{2F2F74EA-554D-DB4C-8629-9A9A013BC896}"/>
                </a:ext>
              </a:extLst>
            </p:cNvPr>
            <p:cNvSpPr/>
            <p:nvPr/>
          </p:nvSpPr>
          <p:spPr>
            <a:xfrm>
              <a:off x="9267625" y="610083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0" y="162609"/>
                  </a:moveTo>
                  <a:lnTo>
                    <a:pt x="5808" y="119381"/>
                  </a:lnTo>
                  <a:lnTo>
                    <a:pt x="22200" y="80537"/>
                  </a:lnTo>
                  <a:lnTo>
                    <a:pt x="47627" y="47627"/>
                  </a:lnTo>
                  <a:lnTo>
                    <a:pt x="80537" y="22200"/>
                  </a:lnTo>
                  <a:lnTo>
                    <a:pt x="119381" y="5808"/>
                  </a:lnTo>
                  <a:lnTo>
                    <a:pt x="162609" y="0"/>
                  </a:lnTo>
                  <a:lnTo>
                    <a:pt x="205837" y="5808"/>
                  </a:lnTo>
                  <a:lnTo>
                    <a:pt x="244681" y="22200"/>
                  </a:lnTo>
                  <a:lnTo>
                    <a:pt x="277591" y="47627"/>
                  </a:lnTo>
                  <a:lnTo>
                    <a:pt x="303018" y="80537"/>
                  </a:lnTo>
                  <a:lnTo>
                    <a:pt x="319410" y="119381"/>
                  </a:lnTo>
                  <a:lnTo>
                    <a:pt x="325219" y="162609"/>
                  </a:lnTo>
                  <a:lnTo>
                    <a:pt x="319410" y="205837"/>
                  </a:lnTo>
                  <a:lnTo>
                    <a:pt x="303018" y="244681"/>
                  </a:lnTo>
                  <a:lnTo>
                    <a:pt x="277591" y="277591"/>
                  </a:lnTo>
                  <a:lnTo>
                    <a:pt x="244681" y="303018"/>
                  </a:lnTo>
                  <a:lnTo>
                    <a:pt x="205837" y="319410"/>
                  </a:lnTo>
                  <a:lnTo>
                    <a:pt x="162609" y="325219"/>
                  </a:lnTo>
                  <a:lnTo>
                    <a:pt x="119381" y="319410"/>
                  </a:lnTo>
                  <a:lnTo>
                    <a:pt x="80537" y="303018"/>
                  </a:lnTo>
                  <a:lnTo>
                    <a:pt x="47627" y="277591"/>
                  </a:lnTo>
                  <a:lnTo>
                    <a:pt x="22200" y="244681"/>
                  </a:lnTo>
                  <a:lnTo>
                    <a:pt x="5808" y="205837"/>
                  </a:lnTo>
                  <a:lnTo>
                    <a:pt x="0" y="162609"/>
                  </a:lnTo>
                  <a:close/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97;p30">
              <a:extLst>
                <a:ext uri="{FF2B5EF4-FFF2-40B4-BE49-F238E27FC236}">
                  <a16:creationId xmlns:a16="http://schemas.microsoft.com/office/drawing/2014/main" id="{0752EB05-3FC3-E546-AA5C-2D7AC3D7E427}"/>
                </a:ext>
              </a:extLst>
            </p:cNvPr>
            <p:cNvSpPr/>
            <p:nvPr/>
          </p:nvSpPr>
          <p:spPr>
            <a:xfrm>
              <a:off x="9267625" y="1031392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162609" y="0"/>
                  </a:moveTo>
                  <a:lnTo>
                    <a:pt x="119381" y="5808"/>
                  </a:lnTo>
                  <a:lnTo>
                    <a:pt x="80537" y="22200"/>
                  </a:lnTo>
                  <a:lnTo>
                    <a:pt x="47627" y="47627"/>
                  </a:lnTo>
                  <a:lnTo>
                    <a:pt x="22200" y="80537"/>
                  </a:lnTo>
                  <a:lnTo>
                    <a:pt x="5808" y="119381"/>
                  </a:lnTo>
                  <a:lnTo>
                    <a:pt x="0" y="162609"/>
                  </a:lnTo>
                  <a:lnTo>
                    <a:pt x="5808" y="205837"/>
                  </a:lnTo>
                  <a:lnTo>
                    <a:pt x="22200" y="244681"/>
                  </a:lnTo>
                  <a:lnTo>
                    <a:pt x="47627" y="277591"/>
                  </a:lnTo>
                  <a:lnTo>
                    <a:pt x="80537" y="303018"/>
                  </a:lnTo>
                  <a:lnTo>
                    <a:pt x="119381" y="319410"/>
                  </a:lnTo>
                  <a:lnTo>
                    <a:pt x="162609" y="325219"/>
                  </a:lnTo>
                  <a:lnTo>
                    <a:pt x="205837" y="319410"/>
                  </a:lnTo>
                  <a:lnTo>
                    <a:pt x="244681" y="303018"/>
                  </a:lnTo>
                  <a:lnTo>
                    <a:pt x="277591" y="277591"/>
                  </a:lnTo>
                  <a:lnTo>
                    <a:pt x="303018" y="244681"/>
                  </a:lnTo>
                  <a:lnTo>
                    <a:pt x="319410" y="205837"/>
                  </a:lnTo>
                  <a:lnTo>
                    <a:pt x="325219" y="162609"/>
                  </a:lnTo>
                  <a:lnTo>
                    <a:pt x="319410" y="119381"/>
                  </a:lnTo>
                  <a:lnTo>
                    <a:pt x="303018" y="80537"/>
                  </a:lnTo>
                  <a:lnTo>
                    <a:pt x="277591" y="47627"/>
                  </a:lnTo>
                  <a:lnTo>
                    <a:pt x="244681" y="22200"/>
                  </a:lnTo>
                  <a:lnTo>
                    <a:pt x="205837" y="5808"/>
                  </a:lnTo>
                  <a:lnTo>
                    <a:pt x="162609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98;p30">
              <a:extLst>
                <a:ext uri="{FF2B5EF4-FFF2-40B4-BE49-F238E27FC236}">
                  <a16:creationId xmlns:a16="http://schemas.microsoft.com/office/drawing/2014/main" id="{70B869B1-4E8D-A741-A601-88D1CD121025}"/>
                </a:ext>
              </a:extLst>
            </p:cNvPr>
            <p:cNvSpPr/>
            <p:nvPr/>
          </p:nvSpPr>
          <p:spPr>
            <a:xfrm>
              <a:off x="9267625" y="1031392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0" y="162609"/>
                  </a:moveTo>
                  <a:lnTo>
                    <a:pt x="5808" y="119381"/>
                  </a:lnTo>
                  <a:lnTo>
                    <a:pt x="22200" y="80537"/>
                  </a:lnTo>
                  <a:lnTo>
                    <a:pt x="47627" y="47627"/>
                  </a:lnTo>
                  <a:lnTo>
                    <a:pt x="80537" y="22200"/>
                  </a:lnTo>
                  <a:lnTo>
                    <a:pt x="119381" y="5808"/>
                  </a:lnTo>
                  <a:lnTo>
                    <a:pt x="162609" y="0"/>
                  </a:lnTo>
                  <a:lnTo>
                    <a:pt x="205837" y="5808"/>
                  </a:lnTo>
                  <a:lnTo>
                    <a:pt x="244681" y="22200"/>
                  </a:lnTo>
                  <a:lnTo>
                    <a:pt x="277591" y="47627"/>
                  </a:lnTo>
                  <a:lnTo>
                    <a:pt x="303018" y="80537"/>
                  </a:lnTo>
                  <a:lnTo>
                    <a:pt x="319410" y="119381"/>
                  </a:lnTo>
                  <a:lnTo>
                    <a:pt x="325219" y="162609"/>
                  </a:lnTo>
                  <a:lnTo>
                    <a:pt x="319410" y="205837"/>
                  </a:lnTo>
                  <a:lnTo>
                    <a:pt x="303018" y="244681"/>
                  </a:lnTo>
                  <a:lnTo>
                    <a:pt x="277591" y="277591"/>
                  </a:lnTo>
                  <a:lnTo>
                    <a:pt x="244681" y="303018"/>
                  </a:lnTo>
                  <a:lnTo>
                    <a:pt x="205837" y="319410"/>
                  </a:lnTo>
                  <a:lnTo>
                    <a:pt x="162609" y="325219"/>
                  </a:lnTo>
                  <a:lnTo>
                    <a:pt x="119381" y="319410"/>
                  </a:lnTo>
                  <a:lnTo>
                    <a:pt x="80537" y="303018"/>
                  </a:lnTo>
                  <a:lnTo>
                    <a:pt x="47627" y="277591"/>
                  </a:lnTo>
                  <a:lnTo>
                    <a:pt x="22200" y="244681"/>
                  </a:lnTo>
                  <a:lnTo>
                    <a:pt x="5808" y="205837"/>
                  </a:lnTo>
                  <a:lnTo>
                    <a:pt x="0" y="162609"/>
                  </a:lnTo>
                  <a:close/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99;p30">
              <a:extLst>
                <a:ext uri="{FF2B5EF4-FFF2-40B4-BE49-F238E27FC236}">
                  <a16:creationId xmlns:a16="http://schemas.microsoft.com/office/drawing/2014/main" id="{05508CF2-58B8-B74C-9389-B1204F90616B}"/>
                </a:ext>
              </a:extLst>
            </p:cNvPr>
            <p:cNvSpPr/>
            <p:nvPr/>
          </p:nvSpPr>
          <p:spPr>
            <a:xfrm>
              <a:off x="9267625" y="145269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162609" y="0"/>
                  </a:moveTo>
                  <a:lnTo>
                    <a:pt x="119381" y="5808"/>
                  </a:lnTo>
                  <a:lnTo>
                    <a:pt x="80537" y="22200"/>
                  </a:lnTo>
                  <a:lnTo>
                    <a:pt x="47627" y="47627"/>
                  </a:lnTo>
                  <a:lnTo>
                    <a:pt x="22200" y="80537"/>
                  </a:lnTo>
                  <a:lnTo>
                    <a:pt x="5808" y="119381"/>
                  </a:lnTo>
                  <a:lnTo>
                    <a:pt x="0" y="162609"/>
                  </a:lnTo>
                  <a:lnTo>
                    <a:pt x="5808" y="205837"/>
                  </a:lnTo>
                  <a:lnTo>
                    <a:pt x="22200" y="244681"/>
                  </a:lnTo>
                  <a:lnTo>
                    <a:pt x="47627" y="277591"/>
                  </a:lnTo>
                  <a:lnTo>
                    <a:pt x="80537" y="303018"/>
                  </a:lnTo>
                  <a:lnTo>
                    <a:pt x="119381" y="319410"/>
                  </a:lnTo>
                  <a:lnTo>
                    <a:pt x="162609" y="325219"/>
                  </a:lnTo>
                  <a:lnTo>
                    <a:pt x="205837" y="319410"/>
                  </a:lnTo>
                  <a:lnTo>
                    <a:pt x="244681" y="303018"/>
                  </a:lnTo>
                  <a:lnTo>
                    <a:pt x="277591" y="277591"/>
                  </a:lnTo>
                  <a:lnTo>
                    <a:pt x="303018" y="244681"/>
                  </a:lnTo>
                  <a:lnTo>
                    <a:pt x="319410" y="205837"/>
                  </a:lnTo>
                  <a:lnTo>
                    <a:pt x="325219" y="162609"/>
                  </a:lnTo>
                  <a:lnTo>
                    <a:pt x="319410" y="119381"/>
                  </a:lnTo>
                  <a:lnTo>
                    <a:pt x="303018" y="80537"/>
                  </a:lnTo>
                  <a:lnTo>
                    <a:pt x="277591" y="47627"/>
                  </a:lnTo>
                  <a:lnTo>
                    <a:pt x="244681" y="22200"/>
                  </a:lnTo>
                  <a:lnTo>
                    <a:pt x="205837" y="5808"/>
                  </a:lnTo>
                  <a:lnTo>
                    <a:pt x="162609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00;p30">
              <a:extLst>
                <a:ext uri="{FF2B5EF4-FFF2-40B4-BE49-F238E27FC236}">
                  <a16:creationId xmlns:a16="http://schemas.microsoft.com/office/drawing/2014/main" id="{5583D073-E207-B149-BE9E-19699E845D83}"/>
                </a:ext>
              </a:extLst>
            </p:cNvPr>
            <p:cNvSpPr/>
            <p:nvPr/>
          </p:nvSpPr>
          <p:spPr>
            <a:xfrm>
              <a:off x="9267625" y="145269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0" y="162609"/>
                  </a:moveTo>
                  <a:lnTo>
                    <a:pt x="5808" y="119381"/>
                  </a:lnTo>
                  <a:lnTo>
                    <a:pt x="22200" y="80537"/>
                  </a:lnTo>
                  <a:lnTo>
                    <a:pt x="47627" y="47627"/>
                  </a:lnTo>
                  <a:lnTo>
                    <a:pt x="80537" y="22200"/>
                  </a:lnTo>
                  <a:lnTo>
                    <a:pt x="119381" y="5808"/>
                  </a:lnTo>
                  <a:lnTo>
                    <a:pt x="162609" y="0"/>
                  </a:lnTo>
                  <a:lnTo>
                    <a:pt x="205837" y="5808"/>
                  </a:lnTo>
                  <a:lnTo>
                    <a:pt x="244681" y="22200"/>
                  </a:lnTo>
                  <a:lnTo>
                    <a:pt x="277591" y="47627"/>
                  </a:lnTo>
                  <a:lnTo>
                    <a:pt x="303018" y="80537"/>
                  </a:lnTo>
                  <a:lnTo>
                    <a:pt x="319410" y="119381"/>
                  </a:lnTo>
                  <a:lnTo>
                    <a:pt x="325219" y="162609"/>
                  </a:lnTo>
                  <a:lnTo>
                    <a:pt x="319410" y="205837"/>
                  </a:lnTo>
                  <a:lnTo>
                    <a:pt x="303018" y="244681"/>
                  </a:lnTo>
                  <a:lnTo>
                    <a:pt x="277591" y="277591"/>
                  </a:lnTo>
                  <a:lnTo>
                    <a:pt x="244681" y="303018"/>
                  </a:lnTo>
                  <a:lnTo>
                    <a:pt x="205837" y="319410"/>
                  </a:lnTo>
                  <a:lnTo>
                    <a:pt x="162609" y="325219"/>
                  </a:lnTo>
                  <a:lnTo>
                    <a:pt x="119381" y="319410"/>
                  </a:lnTo>
                  <a:lnTo>
                    <a:pt x="80537" y="303018"/>
                  </a:lnTo>
                  <a:lnTo>
                    <a:pt x="47627" y="277591"/>
                  </a:lnTo>
                  <a:lnTo>
                    <a:pt x="22200" y="244681"/>
                  </a:lnTo>
                  <a:lnTo>
                    <a:pt x="5808" y="205837"/>
                  </a:lnTo>
                  <a:lnTo>
                    <a:pt x="0" y="162609"/>
                  </a:lnTo>
                  <a:close/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01;p30">
              <a:extLst>
                <a:ext uri="{FF2B5EF4-FFF2-40B4-BE49-F238E27FC236}">
                  <a16:creationId xmlns:a16="http://schemas.microsoft.com/office/drawing/2014/main" id="{D6BB2C8A-BE50-3149-8460-12806739B53E}"/>
                </a:ext>
              </a:extLst>
            </p:cNvPr>
            <p:cNvSpPr/>
            <p:nvPr/>
          </p:nvSpPr>
          <p:spPr>
            <a:xfrm>
              <a:off x="9267625" y="187400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162609" y="0"/>
                  </a:moveTo>
                  <a:lnTo>
                    <a:pt x="119381" y="5808"/>
                  </a:lnTo>
                  <a:lnTo>
                    <a:pt x="80537" y="22200"/>
                  </a:lnTo>
                  <a:lnTo>
                    <a:pt x="47627" y="47627"/>
                  </a:lnTo>
                  <a:lnTo>
                    <a:pt x="22200" y="80537"/>
                  </a:lnTo>
                  <a:lnTo>
                    <a:pt x="5808" y="119381"/>
                  </a:lnTo>
                  <a:lnTo>
                    <a:pt x="0" y="162609"/>
                  </a:lnTo>
                  <a:lnTo>
                    <a:pt x="5808" y="205837"/>
                  </a:lnTo>
                  <a:lnTo>
                    <a:pt x="22200" y="244681"/>
                  </a:lnTo>
                  <a:lnTo>
                    <a:pt x="47627" y="277591"/>
                  </a:lnTo>
                  <a:lnTo>
                    <a:pt x="80537" y="303018"/>
                  </a:lnTo>
                  <a:lnTo>
                    <a:pt x="119381" y="319410"/>
                  </a:lnTo>
                  <a:lnTo>
                    <a:pt x="162609" y="325219"/>
                  </a:lnTo>
                  <a:lnTo>
                    <a:pt x="205837" y="319410"/>
                  </a:lnTo>
                  <a:lnTo>
                    <a:pt x="244681" y="303018"/>
                  </a:lnTo>
                  <a:lnTo>
                    <a:pt x="277591" y="277591"/>
                  </a:lnTo>
                  <a:lnTo>
                    <a:pt x="303018" y="244681"/>
                  </a:lnTo>
                  <a:lnTo>
                    <a:pt x="319410" y="205837"/>
                  </a:lnTo>
                  <a:lnTo>
                    <a:pt x="325219" y="162609"/>
                  </a:lnTo>
                  <a:lnTo>
                    <a:pt x="319410" y="119381"/>
                  </a:lnTo>
                  <a:lnTo>
                    <a:pt x="303018" y="80537"/>
                  </a:lnTo>
                  <a:lnTo>
                    <a:pt x="277591" y="47627"/>
                  </a:lnTo>
                  <a:lnTo>
                    <a:pt x="244681" y="22200"/>
                  </a:lnTo>
                  <a:lnTo>
                    <a:pt x="205837" y="5808"/>
                  </a:lnTo>
                  <a:lnTo>
                    <a:pt x="162609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02;p30">
              <a:extLst>
                <a:ext uri="{FF2B5EF4-FFF2-40B4-BE49-F238E27FC236}">
                  <a16:creationId xmlns:a16="http://schemas.microsoft.com/office/drawing/2014/main" id="{D7754726-6C09-3949-A383-A892338B782F}"/>
                </a:ext>
              </a:extLst>
            </p:cNvPr>
            <p:cNvSpPr/>
            <p:nvPr/>
          </p:nvSpPr>
          <p:spPr>
            <a:xfrm>
              <a:off x="9267625" y="187400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 extrusionOk="0">
                  <a:moveTo>
                    <a:pt x="0" y="162609"/>
                  </a:moveTo>
                  <a:lnTo>
                    <a:pt x="5808" y="119381"/>
                  </a:lnTo>
                  <a:lnTo>
                    <a:pt x="22200" y="80537"/>
                  </a:lnTo>
                  <a:lnTo>
                    <a:pt x="47627" y="47627"/>
                  </a:lnTo>
                  <a:lnTo>
                    <a:pt x="80537" y="22200"/>
                  </a:lnTo>
                  <a:lnTo>
                    <a:pt x="119381" y="5808"/>
                  </a:lnTo>
                  <a:lnTo>
                    <a:pt x="162609" y="0"/>
                  </a:lnTo>
                  <a:lnTo>
                    <a:pt x="205837" y="5808"/>
                  </a:lnTo>
                  <a:lnTo>
                    <a:pt x="244681" y="22200"/>
                  </a:lnTo>
                  <a:lnTo>
                    <a:pt x="277591" y="47627"/>
                  </a:lnTo>
                  <a:lnTo>
                    <a:pt x="303018" y="80537"/>
                  </a:lnTo>
                  <a:lnTo>
                    <a:pt x="319410" y="119381"/>
                  </a:lnTo>
                  <a:lnTo>
                    <a:pt x="325219" y="162609"/>
                  </a:lnTo>
                  <a:lnTo>
                    <a:pt x="319410" y="205837"/>
                  </a:lnTo>
                  <a:lnTo>
                    <a:pt x="303018" y="244681"/>
                  </a:lnTo>
                  <a:lnTo>
                    <a:pt x="277591" y="277591"/>
                  </a:lnTo>
                  <a:lnTo>
                    <a:pt x="244681" y="303018"/>
                  </a:lnTo>
                  <a:lnTo>
                    <a:pt x="205837" y="319410"/>
                  </a:lnTo>
                  <a:lnTo>
                    <a:pt x="162609" y="325219"/>
                  </a:lnTo>
                  <a:lnTo>
                    <a:pt x="119381" y="319410"/>
                  </a:lnTo>
                  <a:lnTo>
                    <a:pt x="80537" y="303018"/>
                  </a:lnTo>
                  <a:lnTo>
                    <a:pt x="47627" y="277591"/>
                  </a:lnTo>
                  <a:lnTo>
                    <a:pt x="22200" y="244681"/>
                  </a:lnTo>
                  <a:lnTo>
                    <a:pt x="5808" y="205837"/>
                  </a:lnTo>
                  <a:lnTo>
                    <a:pt x="0" y="162609"/>
                  </a:lnTo>
                  <a:close/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03;p30">
              <a:extLst>
                <a:ext uri="{FF2B5EF4-FFF2-40B4-BE49-F238E27FC236}">
                  <a16:creationId xmlns:a16="http://schemas.microsoft.com/office/drawing/2014/main" id="{B81B62DC-604D-674F-BF65-8331EC403BB4}"/>
                </a:ext>
              </a:extLst>
            </p:cNvPr>
            <p:cNvSpPr/>
            <p:nvPr/>
          </p:nvSpPr>
          <p:spPr>
            <a:xfrm>
              <a:off x="8522475" y="348043"/>
              <a:ext cx="769620" cy="4625975"/>
            </a:xfrm>
            <a:custGeom>
              <a:avLst/>
              <a:gdLst/>
              <a:ahLst/>
              <a:cxnLst/>
              <a:rect l="l" t="t" r="r" b="b"/>
              <a:pathLst>
                <a:path w="769620" h="4625975" extrusionOk="0">
                  <a:moveTo>
                    <a:pt x="769581" y="81610"/>
                  </a:moveTo>
                  <a:lnTo>
                    <a:pt x="763219" y="60375"/>
                  </a:lnTo>
                  <a:lnTo>
                    <a:pt x="745147" y="0"/>
                  </a:lnTo>
                  <a:lnTo>
                    <a:pt x="693242" y="67551"/>
                  </a:lnTo>
                  <a:lnTo>
                    <a:pt x="694969" y="67894"/>
                  </a:lnTo>
                  <a:lnTo>
                    <a:pt x="694512" y="68516"/>
                  </a:lnTo>
                  <a:lnTo>
                    <a:pt x="718121" y="72644"/>
                  </a:lnTo>
                  <a:lnTo>
                    <a:pt x="500672" y="1194206"/>
                  </a:lnTo>
                  <a:lnTo>
                    <a:pt x="500672" y="1327594"/>
                  </a:lnTo>
                  <a:lnTo>
                    <a:pt x="366344" y="2097620"/>
                  </a:lnTo>
                  <a:lnTo>
                    <a:pt x="298272" y="2409609"/>
                  </a:lnTo>
                  <a:lnTo>
                    <a:pt x="298272" y="3423932"/>
                  </a:lnTo>
                  <a:lnTo>
                    <a:pt x="243751" y="3642360"/>
                  </a:lnTo>
                  <a:lnTo>
                    <a:pt x="234670" y="3663035"/>
                  </a:lnTo>
                  <a:lnTo>
                    <a:pt x="268058" y="3510051"/>
                  </a:lnTo>
                  <a:lnTo>
                    <a:pt x="298272" y="3423932"/>
                  </a:lnTo>
                  <a:lnTo>
                    <a:pt x="298272" y="2409609"/>
                  </a:lnTo>
                  <a:lnTo>
                    <a:pt x="289445" y="2450058"/>
                  </a:lnTo>
                  <a:lnTo>
                    <a:pt x="289445" y="2873527"/>
                  </a:lnTo>
                  <a:lnTo>
                    <a:pt x="276936" y="2930753"/>
                  </a:lnTo>
                  <a:lnTo>
                    <a:pt x="276936" y="3350272"/>
                  </a:lnTo>
                  <a:lnTo>
                    <a:pt x="243586" y="3503066"/>
                  </a:lnTo>
                  <a:lnTo>
                    <a:pt x="240690" y="3511321"/>
                  </a:lnTo>
                  <a:lnTo>
                    <a:pt x="268173" y="3369589"/>
                  </a:lnTo>
                  <a:lnTo>
                    <a:pt x="270700" y="3360966"/>
                  </a:lnTo>
                  <a:lnTo>
                    <a:pt x="276936" y="3350272"/>
                  </a:lnTo>
                  <a:lnTo>
                    <a:pt x="276936" y="2930753"/>
                  </a:lnTo>
                  <a:lnTo>
                    <a:pt x="271449" y="2955861"/>
                  </a:lnTo>
                  <a:lnTo>
                    <a:pt x="271449" y="3219310"/>
                  </a:lnTo>
                  <a:lnTo>
                    <a:pt x="261937" y="3268332"/>
                  </a:lnTo>
                  <a:lnTo>
                    <a:pt x="269887" y="3222891"/>
                  </a:lnTo>
                  <a:lnTo>
                    <a:pt x="271449" y="3219310"/>
                  </a:lnTo>
                  <a:lnTo>
                    <a:pt x="271449" y="2955861"/>
                  </a:lnTo>
                  <a:lnTo>
                    <a:pt x="264172" y="2989148"/>
                  </a:lnTo>
                  <a:lnTo>
                    <a:pt x="264172" y="3108045"/>
                  </a:lnTo>
                  <a:lnTo>
                    <a:pt x="245389" y="3215487"/>
                  </a:lnTo>
                  <a:lnTo>
                    <a:pt x="236004" y="3236925"/>
                  </a:lnTo>
                  <a:lnTo>
                    <a:pt x="264172" y="3108045"/>
                  </a:lnTo>
                  <a:lnTo>
                    <a:pt x="264172" y="2989148"/>
                  </a:lnTo>
                  <a:lnTo>
                    <a:pt x="245541" y="3074365"/>
                  </a:lnTo>
                  <a:lnTo>
                    <a:pt x="242074" y="3084296"/>
                  </a:lnTo>
                  <a:lnTo>
                    <a:pt x="270129" y="2939834"/>
                  </a:lnTo>
                  <a:lnTo>
                    <a:pt x="289445" y="2873527"/>
                  </a:lnTo>
                  <a:lnTo>
                    <a:pt x="289445" y="2450058"/>
                  </a:lnTo>
                  <a:lnTo>
                    <a:pt x="276999" y="2507107"/>
                  </a:lnTo>
                  <a:lnTo>
                    <a:pt x="276999" y="2771178"/>
                  </a:lnTo>
                  <a:lnTo>
                    <a:pt x="253860" y="2890316"/>
                  </a:lnTo>
                  <a:lnTo>
                    <a:pt x="269189" y="2802471"/>
                  </a:lnTo>
                  <a:lnTo>
                    <a:pt x="276999" y="2771178"/>
                  </a:lnTo>
                  <a:lnTo>
                    <a:pt x="276999" y="2507107"/>
                  </a:lnTo>
                  <a:lnTo>
                    <a:pt x="262750" y="2572410"/>
                  </a:lnTo>
                  <a:lnTo>
                    <a:pt x="262750" y="2691549"/>
                  </a:lnTo>
                  <a:lnTo>
                    <a:pt x="244297" y="2797340"/>
                  </a:lnTo>
                  <a:lnTo>
                    <a:pt x="208876" y="2939313"/>
                  </a:lnTo>
                  <a:lnTo>
                    <a:pt x="208876" y="3362160"/>
                  </a:lnTo>
                  <a:lnTo>
                    <a:pt x="206933" y="3369919"/>
                  </a:lnTo>
                  <a:lnTo>
                    <a:pt x="208394" y="3363264"/>
                  </a:lnTo>
                  <a:lnTo>
                    <a:pt x="208876" y="3362160"/>
                  </a:lnTo>
                  <a:lnTo>
                    <a:pt x="208876" y="2939313"/>
                  </a:lnTo>
                  <a:lnTo>
                    <a:pt x="207391" y="2945257"/>
                  </a:lnTo>
                  <a:lnTo>
                    <a:pt x="262750" y="2691549"/>
                  </a:lnTo>
                  <a:lnTo>
                    <a:pt x="262750" y="2572410"/>
                  </a:lnTo>
                  <a:lnTo>
                    <a:pt x="232054" y="2713088"/>
                  </a:lnTo>
                  <a:lnTo>
                    <a:pt x="500672" y="1327594"/>
                  </a:lnTo>
                  <a:lnTo>
                    <a:pt x="500672" y="1194206"/>
                  </a:lnTo>
                  <a:lnTo>
                    <a:pt x="184124" y="2826893"/>
                  </a:lnTo>
                  <a:lnTo>
                    <a:pt x="184124" y="3565893"/>
                  </a:lnTo>
                  <a:lnTo>
                    <a:pt x="183680" y="3568420"/>
                  </a:lnTo>
                  <a:lnTo>
                    <a:pt x="182372" y="3572929"/>
                  </a:lnTo>
                  <a:lnTo>
                    <a:pt x="184124" y="3565893"/>
                  </a:lnTo>
                  <a:lnTo>
                    <a:pt x="184124" y="2826893"/>
                  </a:lnTo>
                  <a:lnTo>
                    <a:pt x="183464" y="2830309"/>
                  </a:lnTo>
                  <a:lnTo>
                    <a:pt x="183464" y="3146044"/>
                  </a:lnTo>
                  <a:lnTo>
                    <a:pt x="183273" y="3147149"/>
                  </a:lnTo>
                  <a:lnTo>
                    <a:pt x="182702" y="3149130"/>
                  </a:lnTo>
                  <a:lnTo>
                    <a:pt x="183464" y="3146044"/>
                  </a:lnTo>
                  <a:lnTo>
                    <a:pt x="183464" y="2830309"/>
                  </a:lnTo>
                  <a:lnTo>
                    <a:pt x="50" y="3776307"/>
                  </a:lnTo>
                  <a:lnTo>
                    <a:pt x="12547" y="3778745"/>
                  </a:lnTo>
                  <a:lnTo>
                    <a:pt x="23482" y="3785120"/>
                  </a:lnTo>
                  <a:lnTo>
                    <a:pt x="92710" y="3666337"/>
                  </a:lnTo>
                  <a:lnTo>
                    <a:pt x="0" y="4197845"/>
                  </a:lnTo>
                  <a:lnTo>
                    <a:pt x="11823" y="4199915"/>
                  </a:lnTo>
                  <a:lnTo>
                    <a:pt x="12509" y="4200042"/>
                  </a:lnTo>
                  <a:lnTo>
                    <a:pt x="24142" y="4205147"/>
                  </a:lnTo>
                  <a:lnTo>
                    <a:pt x="104228" y="4022953"/>
                  </a:lnTo>
                  <a:lnTo>
                    <a:pt x="0" y="4619155"/>
                  </a:lnTo>
                  <a:lnTo>
                    <a:pt x="11823" y="4621225"/>
                  </a:lnTo>
                  <a:lnTo>
                    <a:pt x="12509" y="4621352"/>
                  </a:lnTo>
                  <a:lnTo>
                    <a:pt x="24498" y="4625543"/>
                  </a:lnTo>
                  <a:lnTo>
                    <a:pt x="24714" y="4624895"/>
                  </a:lnTo>
                  <a:lnTo>
                    <a:pt x="730097" y="2609888"/>
                  </a:lnTo>
                  <a:lnTo>
                    <a:pt x="749363" y="2618346"/>
                  </a:lnTo>
                  <a:lnTo>
                    <a:pt x="748969" y="2610586"/>
                  </a:lnTo>
                  <a:lnTo>
                    <a:pt x="755929" y="2613012"/>
                  </a:lnTo>
                  <a:lnTo>
                    <a:pt x="752259" y="2584234"/>
                  </a:lnTo>
                  <a:lnTo>
                    <a:pt x="745147" y="2528506"/>
                  </a:lnTo>
                  <a:lnTo>
                    <a:pt x="744677" y="2528963"/>
                  </a:lnTo>
                  <a:lnTo>
                    <a:pt x="745147" y="2521788"/>
                  </a:lnTo>
                  <a:lnTo>
                    <a:pt x="673862" y="2568435"/>
                  </a:lnTo>
                  <a:lnTo>
                    <a:pt x="690841" y="2578341"/>
                  </a:lnTo>
                  <a:lnTo>
                    <a:pt x="679602" y="2587675"/>
                  </a:lnTo>
                  <a:lnTo>
                    <a:pt x="689495" y="2592032"/>
                  </a:lnTo>
                  <a:lnTo>
                    <a:pt x="664146" y="2635529"/>
                  </a:lnTo>
                  <a:lnTo>
                    <a:pt x="664146" y="2685948"/>
                  </a:lnTo>
                  <a:lnTo>
                    <a:pt x="616648" y="2794012"/>
                  </a:lnTo>
                  <a:lnTo>
                    <a:pt x="616648" y="2857131"/>
                  </a:lnTo>
                  <a:lnTo>
                    <a:pt x="158280" y="4166539"/>
                  </a:lnTo>
                  <a:lnTo>
                    <a:pt x="388747" y="3375622"/>
                  </a:lnTo>
                  <a:lnTo>
                    <a:pt x="616648" y="2857131"/>
                  </a:lnTo>
                  <a:lnTo>
                    <a:pt x="616648" y="2794012"/>
                  </a:lnTo>
                  <a:lnTo>
                    <a:pt x="443331" y="3188297"/>
                  </a:lnTo>
                  <a:lnTo>
                    <a:pt x="515302" y="2941307"/>
                  </a:lnTo>
                  <a:lnTo>
                    <a:pt x="664146" y="2685948"/>
                  </a:lnTo>
                  <a:lnTo>
                    <a:pt x="664146" y="2635529"/>
                  </a:lnTo>
                  <a:lnTo>
                    <a:pt x="544703" y="2840444"/>
                  </a:lnTo>
                  <a:lnTo>
                    <a:pt x="734529" y="2188984"/>
                  </a:lnTo>
                  <a:lnTo>
                    <a:pt x="755865" y="2196465"/>
                  </a:lnTo>
                  <a:lnTo>
                    <a:pt x="754964" y="2189442"/>
                  </a:lnTo>
                  <a:lnTo>
                    <a:pt x="760399" y="2191016"/>
                  </a:lnTo>
                  <a:lnTo>
                    <a:pt x="755599" y="2164613"/>
                  </a:lnTo>
                  <a:lnTo>
                    <a:pt x="745185" y="2107463"/>
                  </a:lnTo>
                  <a:lnTo>
                    <a:pt x="745147" y="2106536"/>
                  </a:lnTo>
                  <a:lnTo>
                    <a:pt x="679665" y="2161044"/>
                  </a:lnTo>
                  <a:lnTo>
                    <a:pt x="689864" y="2165515"/>
                  </a:lnTo>
                  <a:lnTo>
                    <a:pt x="683971" y="2171230"/>
                  </a:lnTo>
                  <a:lnTo>
                    <a:pt x="700392" y="2177008"/>
                  </a:lnTo>
                  <a:lnTo>
                    <a:pt x="631393" y="2334501"/>
                  </a:lnTo>
                  <a:lnTo>
                    <a:pt x="631393" y="2397798"/>
                  </a:lnTo>
                  <a:lnTo>
                    <a:pt x="592963" y="2507335"/>
                  </a:lnTo>
                  <a:lnTo>
                    <a:pt x="592963" y="2584031"/>
                  </a:lnTo>
                  <a:lnTo>
                    <a:pt x="491794" y="2931210"/>
                  </a:lnTo>
                  <a:lnTo>
                    <a:pt x="462394" y="2981655"/>
                  </a:lnTo>
                  <a:lnTo>
                    <a:pt x="462394" y="3032087"/>
                  </a:lnTo>
                  <a:lnTo>
                    <a:pt x="364832" y="3366897"/>
                  </a:lnTo>
                  <a:lnTo>
                    <a:pt x="310235" y="3491115"/>
                  </a:lnTo>
                  <a:lnTo>
                    <a:pt x="310235" y="3554234"/>
                  </a:lnTo>
                  <a:lnTo>
                    <a:pt x="182676" y="3991978"/>
                  </a:lnTo>
                  <a:lnTo>
                    <a:pt x="267881" y="3650602"/>
                  </a:lnTo>
                  <a:lnTo>
                    <a:pt x="310235" y="3554234"/>
                  </a:lnTo>
                  <a:lnTo>
                    <a:pt x="310235" y="3491115"/>
                  </a:lnTo>
                  <a:lnTo>
                    <a:pt x="304330" y="3504539"/>
                  </a:lnTo>
                  <a:lnTo>
                    <a:pt x="388962" y="3165462"/>
                  </a:lnTo>
                  <a:lnTo>
                    <a:pt x="395478" y="3146895"/>
                  </a:lnTo>
                  <a:lnTo>
                    <a:pt x="462394" y="3032087"/>
                  </a:lnTo>
                  <a:lnTo>
                    <a:pt x="462394" y="2981655"/>
                  </a:lnTo>
                  <a:lnTo>
                    <a:pt x="439928" y="3020187"/>
                  </a:lnTo>
                  <a:lnTo>
                    <a:pt x="592963" y="2584031"/>
                  </a:lnTo>
                  <a:lnTo>
                    <a:pt x="592963" y="2507335"/>
                  </a:lnTo>
                  <a:lnTo>
                    <a:pt x="455282" y="2899714"/>
                  </a:lnTo>
                  <a:lnTo>
                    <a:pt x="513270" y="2667393"/>
                  </a:lnTo>
                  <a:lnTo>
                    <a:pt x="631393" y="2397798"/>
                  </a:lnTo>
                  <a:lnTo>
                    <a:pt x="631393" y="2334501"/>
                  </a:lnTo>
                  <a:lnTo>
                    <a:pt x="549973" y="2520340"/>
                  </a:lnTo>
                  <a:lnTo>
                    <a:pt x="737768" y="1767878"/>
                  </a:lnTo>
                  <a:lnTo>
                    <a:pt x="760361" y="1774456"/>
                  </a:lnTo>
                  <a:lnTo>
                    <a:pt x="759167" y="1767928"/>
                  </a:lnTo>
                  <a:lnTo>
                    <a:pt x="763663" y="1769046"/>
                  </a:lnTo>
                  <a:lnTo>
                    <a:pt x="758177" y="1744421"/>
                  </a:lnTo>
                  <a:lnTo>
                    <a:pt x="745337" y="1686775"/>
                  </a:lnTo>
                  <a:lnTo>
                    <a:pt x="745147" y="1685226"/>
                  </a:lnTo>
                  <a:lnTo>
                    <a:pt x="684009" y="1744560"/>
                  </a:lnTo>
                  <a:lnTo>
                    <a:pt x="692378" y="1747494"/>
                  </a:lnTo>
                  <a:lnTo>
                    <a:pt x="691769" y="1748205"/>
                  </a:lnTo>
                  <a:lnTo>
                    <a:pt x="687222" y="1753108"/>
                  </a:lnTo>
                  <a:lnTo>
                    <a:pt x="706005" y="1758594"/>
                  </a:lnTo>
                  <a:lnTo>
                    <a:pt x="607123" y="2041156"/>
                  </a:lnTo>
                  <a:lnTo>
                    <a:pt x="607123" y="2118042"/>
                  </a:lnTo>
                  <a:lnTo>
                    <a:pt x="568896" y="2248979"/>
                  </a:lnTo>
                  <a:lnTo>
                    <a:pt x="568896" y="2339606"/>
                  </a:lnTo>
                  <a:lnTo>
                    <a:pt x="489140" y="2659176"/>
                  </a:lnTo>
                  <a:lnTo>
                    <a:pt x="452437" y="2742958"/>
                  </a:lnTo>
                  <a:lnTo>
                    <a:pt x="452437" y="2806217"/>
                  </a:lnTo>
                  <a:lnTo>
                    <a:pt x="368414" y="3142881"/>
                  </a:lnTo>
                  <a:lnTo>
                    <a:pt x="336080" y="3198355"/>
                  </a:lnTo>
                  <a:lnTo>
                    <a:pt x="389115" y="2955366"/>
                  </a:lnTo>
                  <a:lnTo>
                    <a:pt x="393166" y="2941510"/>
                  </a:lnTo>
                  <a:lnTo>
                    <a:pt x="452437" y="2806217"/>
                  </a:lnTo>
                  <a:lnTo>
                    <a:pt x="452437" y="2742958"/>
                  </a:lnTo>
                  <a:lnTo>
                    <a:pt x="448564" y="2751798"/>
                  </a:lnTo>
                  <a:lnTo>
                    <a:pt x="568896" y="2339606"/>
                  </a:lnTo>
                  <a:lnTo>
                    <a:pt x="568896" y="2248979"/>
                  </a:lnTo>
                  <a:lnTo>
                    <a:pt x="467448" y="2596451"/>
                  </a:lnTo>
                  <a:lnTo>
                    <a:pt x="513461" y="2385669"/>
                  </a:lnTo>
                  <a:lnTo>
                    <a:pt x="607123" y="2118042"/>
                  </a:lnTo>
                  <a:lnTo>
                    <a:pt x="607123" y="2041156"/>
                  </a:lnTo>
                  <a:lnTo>
                    <a:pt x="558038" y="2181415"/>
                  </a:lnTo>
                  <a:lnTo>
                    <a:pt x="740219" y="1346657"/>
                  </a:lnTo>
                  <a:lnTo>
                    <a:pt x="763625" y="1352499"/>
                  </a:lnTo>
                  <a:lnTo>
                    <a:pt x="762241" y="1346314"/>
                  </a:lnTo>
                  <a:lnTo>
                    <a:pt x="766114" y="1347152"/>
                  </a:lnTo>
                  <a:lnTo>
                    <a:pt x="760222" y="1323911"/>
                  </a:lnTo>
                  <a:lnTo>
                    <a:pt x="745566" y="1266240"/>
                  </a:lnTo>
                  <a:lnTo>
                    <a:pt x="745147" y="1263916"/>
                  </a:lnTo>
                  <a:lnTo>
                    <a:pt x="687247" y="1326413"/>
                  </a:lnTo>
                  <a:lnTo>
                    <a:pt x="693750" y="1328318"/>
                  </a:lnTo>
                  <a:lnTo>
                    <a:pt x="691667" y="1330909"/>
                  </a:lnTo>
                  <a:lnTo>
                    <a:pt x="692238" y="1331036"/>
                  </a:lnTo>
                  <a:lnTo>
                    <a:pt x="689698" y="1334008"/>
                  </a:lnTo>
                  <a:lnTo>
                    <a:pt x="710018" y="1339100"/>
                  </a:lnTo>
                  <a:lnTo>
                    <a:pt x="582485" y="1776831"/>
                  </a:lnTo>
                  <a:lnTo>
                    <a:pt x="582485" y="1867649"/>
                  </a:lnTo>
                  <a:lnTo>
                    <a:pt x="544474" y="2019693"/>
                  </a:lnTo>
                  <a:lnTo>
                    <a:pt x="544474" y="2124405"/>
                  </a:lnTo>
                  <a:lnTo>
                    <a:pt x="488950" y="2378824"/>
                  </a:lnTo>
                  <a:lnTo>
                    <a:pt x="460692" y="2459583"/>
                  </a:lnTo>
                  <a:lnTo>
                    <a:pt x="544474" y="2124405"/>
                  </a:lnTo>
                  <a:lnTo>
                    <a:pt x="544474" y="2019693"/>
                  </a:lnTo>
                  <a:lnTo>
                    <a:pt x="479704" y="2278761"/>
                  </a:lnTo>
                  <a:lnTo>
                    <a:pt x="513537" y="2104301"/>
                  </a:lnTo>
                  <a:lnTo>
                    <a:pt x="582485" y="1867649"/>
                  </a:lnTo>
                  <a:lnTo>
                    <a:pt x="582485" y="1776831"/>
                  </a:lnTo>
                  <a:lnTo>
                    <a:pt x="566191" y="1832749"/>
                  </a:lnTo>
                  <a:lnTo>
                    <a:pt x="742149" y="925372"/>
                  </a:lnTo>
                  <a:lnTo>
                    <a:pt x="766102" y="930605"/>
                  </a:lnTo>
                  <a:lnTo>
                    <a:pt x="764590" y="924674"/>
                  </a:lnTo>
                  <a:lnTo>
                    <a:pt x="768045" y="925334"/>
                  </a:lnTo>
                  <a:lnTo>
                    <a:pt x="761860" y="903198"/>
                  </a:lnTo>
                  <a:lnTo>
                    <a:pt x="745883" y="845934"/>
                  </a:lnTo>
                  <a:lnTo>
                    <a:pt x="745147" y="842606"/>
                  </a:lnTo>
                  <a:lnTo>
                    <a:pt x="689724" y="907313"/>
                  </a:lnTo>
                  <a:lnTo>
                    <a:pt x="694918" y="908634"/>
                  </a:lnTo>
                  <a:lnTo>
                    <a:pt x="693229" y="910831"/>
                  </a:lnTo>
                  <a:lnTo>
                    <a:pt x="694296" y="911047"/>
                  </a:lnTo>
                  <a:lnTo>
                    <a:pt x="691654" y="914323"/>
                  </a:lnTo>
                  <a:lnTo>
                    <a:pt x="712990" y="918997"/>
                  </a:lnTo>
                  <a:lnTo>
                    <a:pt x="578269" y="1458861"/>
                  </a:lnTo>
                  <a:lnTo>
                    <a:pt x="744537" y="507834"/>
                  </a:lnTo>
                  <a:lnTo>
                    <a:pt x="769556" y="512216"/>
                  </a:lnTo>
                  <a:lnTo>
                    <a:pt x="763193" y="490943"/>
                  </a:lnTo>
                  <a:lnTo>
                    <a:pt x="760920" y="483362"/>
                  </a:lnTo>
                  <a:lnTo>
                    <a:pt x="760679" y="482485"/>
                  </a:lnTo>
                  <a:lnTo>
                    <a:pt x="760222" y="480631"/>
                  </a:lnTo>
                  <a:lnTo>
                    <a:pt x="745147" y="421297"/>
                  </a:lnTo>
                  <a:lnTo>
                    <a:pt x="691680" y="487629"/>
                  </a:lnTo>
                  <a:lnTo>
                    <a:pt x="697357" y="488873"/>
                  </a:lnTo>
                  <a:lnTo>
                    <a:pt x="693216" y="494258"/>
                  </a:lnTo>
                  <a:lnTo>
                    <a:pt x="697445" y="495084"/>
                  </a:lnTo>
                  <a:lnTo>
                    <a:pt x="694486" y="499097"/>
                  </a:lnTo>
                  <a:lnTo>
                    <a:pt x="714400" y="502577"/>
                  </a:lnTo>
                  <a:lnTo>
                    <a:pt x="557542" y="1221435"/>
                  </a:lnTo>
                  <a:lnTo>
                    <a:pt x="557542" y="1646897"/>
                  </a:lnTo>
                  <a:lnTo>
                    <a:pt x="519988" y="1818728"/>
                  </a:lnTo>
                  <a:lnTo>
                    <a:pt x="519988" y="1937651"/>
                  </a:lnTo>
                  <a:lnTo>
                    <a:pt x="488848" y="2098255"/>
                  </a:lnTo>
                  <a:lnTo>
                    <a:pt x="472998" y="2152662"/>
                  </a:lnTo>
                  <a:lnTo>
                    <a:pt x="519988" y="1937651"/>
                  </a:lnTo>
                  <a:lnTo>
                    <a:pt x="519988" y="1818728"/>
                  </a:lnTo>
                  <a:lnTo>
                    <a:pt x="496900" y="1924354"/>
                  </a:lnTo>
                  <a:lnTo>
                    <a:pt x="516991" y="1809369"/>
                  </a:lnTo>
                  <a:lnTo>
                    <a:pt x="557542" y="1646897"/>
                  </a:lnTo>
                  <a:lnTo>
                    <a:pt x="557542" y="1221435"/>
                  </a:lnTo>
                  <a:lnTo>
                    <a:pt x="532371" y="1336789"/>
                  </a:lnTo>
                  <a:lnTo>
                    <a:pt x="532371" y="1455966"/>
                  </a:lnTo>
                  <a:lnTo>
                    <a:pt x="505587" y="1593913"/>
                  </a:lnTo>
                  <a:lnTo>
                    <a:pt x="505587" y="1727123"/>
                  </a:lnTo>
                  <a:lnTo>
                    <a:pt x="492112" y="1804136"/>
                  </a:lnTo>
                  <a:lnTo>
                    <a:pt x="485406" y="1831047"/>
                  </a:lnTo>
                  <a:lnTo>
                    <a:pt x="505587" y="1727123"/>
                  </a:lnTo>
                  <a:lnTo>
                    <a:pt x="505587" y="1593913"/>
                  </a:lnTo>
                  <a:lnTo>
                    <a:pt x="444385" y="1909114"/>
                  </a:lnTo>
                  <a:lnTo>
                    <a:pt x="444385" y="2583027"/>
                  </a:lnTo>
                  <a:lnTo>
                    <a:pt x="366839" y="2938297"/>
                  </a:lnTo>
                  <a:lnTo>
                    <a:pt x="339877" y="2999841"/>
                  </a:lnTo>
                  <a:lnTo>
                    <a:pt x="389153" y="2745727"/>
                  </a:lnTo>
                  <a:lnTo>
                    <a:pt x="393446" y="2728582"/>
                  </a:lnTo>
                  <a:lnTo>
                    <a:pt x="444385" y="2583027"/>
                  </a:lnTo>
                  <a:lnTo>
                    <a:pt x="444385" y="1909114"/>
                  </a:lnTo>
                  <a:lnTo>
                    <a:pt x="436181" y="1951380"/>
                  </a:lnTo>
                  <a:lnTo>
                    <a:pt x="436181" y="2369832"/>
                  </a:lnTo>
                  <a:lnTo>
                    <a:pt x="366699" y="2728163"/>
                  </a:lnTo>
                  <a:lnTo>
                    <a:pt x="346075" y="2787104"/>
                  </a:lnTo>
                  <a:lnTo>
                    <a:pt x="393014" y="2518587"/>
                  </a:lnTo>
                  <a:lnTo>
                    <a:pt x="393522" y="2516276"/>
                  </a:lnTo>
                  <a:lnTo>
                    <a:pt x="436181" y="2369832"/>
                  </a:lnTo>
                  <a:lnTo>
                    <a:pt x="436181" y="1951380"/>
                  </a:lnTo>
                  <a:lnTo>
                    <a:pt x="430834" y="1978914"/>
                  </a:lnTo>
                  <a:lnTo>
                    <a:pt x="430834" y="2154682"/>
                  </a:lnTo>
                  <a:lnTo>
                    <a:pt x="368465" y="2511463"/>
                  </a:lnTo>
                  <a:lnTo>
                    <a:pt x="327863" y="2650833"/>
                  </a:lnTo>
                  <a:lnTo>
                    <a:pt x="327863" y="3262896"/>
                  </a:lnTo>
                  <a:lnTo>
                    <a:pt x="312356" y="3307080"/>
                  </a:lnTo>
                  <a:lnTo>
                    <a:pt x="318490" y="3278975"/>
                  </a:lnTo>
                  <a:lnTo>
                    <a:pt x="327863" y="3262896"/>
                  </a:lnTo>
                  <a:lnTo>
                    <a:pt x="327863" y="2650833"/>
                  </a:lnTo>
                  <a:lnTo>
                    <a:pt x="322986" y="2667571"/>
                  </a:lnTo>
                  <a:lnTo>
                    <a:pt x="393611" y="2303881"/>
                  </a:lnTo>
                  <a:lnTo>
                    <a:pt x="430834" y="2154682"/>
                  </a:lnTo>
                  <a:lnTo>
                    <a:pt x="430834" y="1978914"/>
                  </a:lnTo>
                  <a:lnTo>
                    <a:pt x="368820" y="2298293"/>
                  </a:lnTo>
                  <a:lnTo>
                    <a:pt x="329996" y="2453894"/>
                  </a:lnTo>
                  <a:lnTo>
                    <a:pt x="391287" y="2102485"/>
                  </a:lnTo>
                  <a:lnTo>
                    <a:pt x="532371" y="1455966"/>
                  </a:lnTo>
                  <a:lnTo>
                    <a:pt x="532371" y="1336789"/>
                  </a:lnTo>
                  <a:lnTo>
                    <a:pt x="494880" y="1508594"/>
                  </a:lnTo>
                  <a:lnTo>
                    <a:pt x="744512" y="77495"/>
                  </a:lnTo>
                  <a:lnTo>
                    <a:pt x="768045" y="82054"/>
                  </a:lnTo>
                  <a:lnTo>
                    <a:pt x="767829" y="81305"/>
                  </a:lnTo>
                  <a:lnTo>
                    <a:pt x="769581" y="8161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04;p30">
              <a:extLst>
                <a:ext uri="{FF2B5EF4-FFF2-40B4-BE49-F238E27FC236}">
                  <a16:creationId xmlns:a16="http://schemas.microsoft.com/office/drawing/2014/main" id="{36EECC2E-E051-F745-9442-0FB8F26B7163}"/>
                </a:ext>
              </a:extLst>
            </p:cNvPr>
            <p:cNvSpPr/>
            <p:nvPr/>
          </p:nvSpPr>
          <p:spPr>
            <a:xfrm>
              <a:off x="9267625" y="606160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4" extrusionOk="0">
                  <a:moveTo>
                    <a:pt x="162609" y="0"/>
                  </a:moveTo>
                  <a:lnTo>
                    <a:pt x="119381" y="5808"/>
                  </a:lnTo>
                  <a:lnTo>
                    <a:pt x="80537" y="22200"/>
                  </a:lnTo>
                  <a:lnTo>
                    <a:pt x="47627" y="47627"/>
                  </a:lnTo>
                  <a:lnTo>
                    <a:pt x="22200" y="80537"/>
                  </a:lnTo>
                  <a:lnTo>
                    <a:pt x="5808" y="119381"/>
                  </a:lnTo>
                  <a:lnTo>
                    <a:pt x="0" y="162609"/>
                  </a:lnTo>
                  <a:lnTo>
                    <a:pt x="5808" y="205837"/>
                  </a:lnTo>
                  <a:lnTo>
                    <a:pt x="22200" y="244681"/>
                  </a:lnTo>
                  <a:lnTo>
                    <a:pt x="47627" y="277591"/>
                  </a:lnTo>
                  <a:lnTo>
                    <a:pt x="80537" y="303018"/>
                  </a:lnTo>
                  <a:lnTo>
                    <a:pt x="119381" y="319410"/>
                  </a:lnTo>
                  <a:lnTo>
                    <a:pt x="162609" y="325219"/>
                  </a:lnTo>
                  <a:lnTo>
                    <a:pt x="205837" y="319410"/>
                  </a:lnTo>
                  <a:lnTo>
                    <a:pt x="244681" y="303018"/>
                  </a:lnTo>
                  <a:lnTo>
                    <a:pt x="277591" y="277591"/>
                  </a:lnTo>
                  <a:lnTo>
                    <a:pt x="303018" y="244681"/>
                  </a:lnTo>
                  <a:lnTo>
                    <a:pt x="319410" y="205837"/>
                  </a:lnTo>
                  <a:lnTo>
                    <a:pt x="325219" y="162609"/>
                  </a:lnTo>
                  <a:lnTo>
                    <a:pt x="319410" y="119381"/>
                  </a:lnTo>
                  <a:lnTo>
                    <a:pt x="303018" y="80537"/>
                  </a:lnTo>
                  <a:lnTo>
                    <a:pt x="277591" y="47627"/>
                  </a:lnTo>
                  <a:lnTo>
                    <a:pt x="244681" y="22200"/>
                  </a:lnTo>
                  <a:lnTo>
                    <a:pt x="205837" y="5808"/>
                  </a:lnTo>
                  <a:lnTo>
                    <a:pt x="162609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05;p30">
              <a:extLst>
                <a:ext uri="{FF2B5EF4-FFF2-40B4-BE49-F238E27FC236}">
                  <a16:creationId xmlns:a16="http://schemas.microsoft.com/office/drawing/2014/main" id="{9FD7095E-A8C8-4446-81D0-62B5A1C40500}"/>
                </a:ext>
              </a:extLst>
            </p:cNvPr>
            <p:cNvSpPr/>
            <p:nvPr/>
          </p:nvSpPr>
          <p:spPr>
            <a:xfrm>
              <a:off x="9267625" y="606160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4" extrusionOk="0">
                  <a:moveTo>
                    <a:pt x="0" y="162609"/>
                  </a:moveTo>
                  <a:lnTo>
                    <a:pt x="5808" y="119381"/>
                  </a:lnTo>
                  <a:lnTo>
                    <a:pt x="22200" y="80537"/>
                  </a:lnTo>
                  <a:lnTo>
                    <a:pt x="47627" y="47627"/>
                  </a:lnTo>
                  <a:lnTo>
                    <a:pt x="80537" y="22200"/>
                  </a:lnTo>
                  <a:lnTo>
                    <a:pt x="119381" y="5808"/>
                  </a:lnTo>
                  <a:lnTo>
                    <a:pt x="162609" y="0"/>
                  </a:lnTo>
                  <a:lnTo>
                    <a:pt x="205837" y="5808"/>
                  </a:lnTo>
                  <a:lnTo>
                    <a:pt x="244681" y="22200"/>
                  </a:lnTo>
                  <a:lnTo>
                    <a:pt x="277591" y="47627"/>
                  </a:lnTo>
                  <a:lnTo>
                    <a:pt x="303018" y="80537"/>
                  </a:lnTo>
                  <a:lnTo>
                    <a:pt x="319410" y="119381"/>
                  </a:lnTo>
                  <a:lnTo>
                    <a:pt x="325219" y="162609"/>
                  </a:lnTo>
                  <a:lnTo>
                    <a:pt x="319410" y="205837"/>
                  </a:lnTo>
                  <a:lnTo>
                    <a:pt x="303018" y="244681"/>
                  </a:lnTo>
                  <a:lnTo>
                    <a:pt x="277591" y="277591"/>
                  </a:lnTo>
                  <a:lnTo>
                    <a:pt x="244681" y="303018"/>
                  </a:lnTo>
                  <a:lnTo>
                    <a:pt x="205837" y="319410"/>
                  </a:lnTo>
                  <a:lnTo>
                    <a:pt x="162609" y="325219"/>
                  </a:lnTo>
                  <a:lnTo>
                    <a:pt x="119381" y="319410"/>
                  </a:lnTo>
                  <a:lnTo>
                    <a:pt x="80537" y="303018"/>
                  </a:lnTo>
                  <a:lnTo>
                    <a:pt x="47627" y="277591"/>
                  </a:lnTo>
                  <a:lnTo>
                    <a:pt x="22200" y="244681"/>
                  </a:lnTo>
                  <a:lnTo>
                    <a:pt x="5808" y="205837"/>
                  </a:lnTo>
                  <a:lnTo>
                    <a:pt x="0" y="162609"/>
                  </a:lnTo>
                  <a:close/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06;p30">
              <a:extLst>
                <a:ext uri="{FF2B5EF4-FFF2-40B4-BE49-F238E27FC236}">
                  <a16:creationId xmlns:a16="http://schemas.microsoft.com/office/drawing/2014/main" id="{A5E69E1C-DAFA-4F40-9035-8E78E00745B8}"/>
                </a:ext>
              </a:extLst>
            </p:cNvPr>
            <p:cNvSpPr/>
            <p:nvPr/>
          </p:nvSpPr>
          <p:spPr>
            <a:xfrm>
              <a:off x="8522995" y="4122585"/>
              <a:ext cx="755650" cy="2101850"/>
            </a:xfrm>
            <a:custGeom>
              <a:avLst/>
              <a:gdLst/>
              <a:ahLst/>
              <a:cxnLst/>
              <a:rect l="l" t="t" r="r" b="b"/>
              <a:pathLst>
                <a:path w="755650" h="2101850" extrusionOk="0">
                  <a:moveTo>
                    <a:pt x="755472" y="2017141"/>
                  </a:moveTo>
                  <a:lnTo>
                    <a:pt x="748868" y="2019452"/>
                  </a:lnTo>
                  <a:lnTo>
                    <a:pt x="749020" y="2016556"/>
                  </a:lnTo>
                  <a:lnTo>
                    <a:pt x="739368" y="2020785"/>
                  </a:lnTo>
                  <a:lnTo>
                    <a:pt x="739101" y="2016620"/>
                  </a:lnTo>
                  <a:lnTo>
                    <a:pt x="730186" y="2021827"/>
                  </a:lnTo>
                  <a:lnTo>
                    <a:pt x="23990" y="0"/>
                  </a:lnTo>
                  <a:lnTo>
                    <a:pt x="0" y="8369"/>
                  </a:lnTo>
                  <a:lnTo>
                    <a:pt x="622528" y="1790649"/>
                  </a:lnTo>
                  <a:lnTo>
                    <a:pt x="23634" y="420408"/>
                  </a:lnTo>
                  <a:lnTo>
                    <a:pt x="355" y="430580"/>
                  </a:lnTo>
                  <a:lnTo>
                    <a:pt x="645718" y="1907057"/>
                  </a:lnTo>
                  <a:lnTo>
                    <a:pt x="22961" y="840397"/>
                  </a:lnTo>
                  <a:lnTo>
                    <a:pt x="1028" y="853198"/>
                  </a:lnTo>
                  <a:lnTo>
                    <a:pt x="693254" y="2038870"/>
                  </a:lnTo>
                  <a:lnTo>
                    <a:pt x="683526" y="2042261"/>
                  </a:lnTo>
                  <a:lnTo>
                    <a:pt x="685596" y="2044280"/>
                  </a:lnTo>
                  <a:lnTo>
                    <a:pt x="679196" y="2047074"/>
                  </a:lnTo>
                  <a:lnTo>
                    <a:pt x="682383" y="2049741"/>
                  </a:lnTo>
                  <a:lnTo>
                    <a:pt x="673303" y="2055050"/>
                  </a:lnTo>
                  <a:lnTo>
                    <a:pt x="744550" y="2101596"/>
                  </a:lnTo>
                  <a:lnTo>
                    <a:pt x="751776" y="2045881"/>
                  </a:lnTo>
                  <a:lnTo>
                    <a:pt x="755472" y="201714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07;p30">
              <a:extLst>
                <a:ext uri="{FF2B5EF4-FFF2-40B4-BE49-F238E27FC236}">
                  <a16:creationId xmlns:a16="http://schemas.microsoft.com/office/drawing/2014/main" id="{792B77D3-40AE-604F-9071-3BD586573985}"/>
                </a:ext>
              </a:extLst>
            </p:cNvPr>
            <p:cNvSpPr/>
            <p:nvPr/>
          </p:nvSpPr>
          <p:spPr>
            <a:xfrm>
              <a:off x="9267625" y="648291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4" extrusionOk="0">
                  <a:moveTo>
                    <a:pt x="162609" y="0"/>
                  </a:moveTo>
                  <a:lnTo>
                    <a:pt x="119381" y="5808"/>
                  </a:lnTo>
                  <a:lnTo>
                    <a:pt x="80537" y="22200"/>
                  </a:lnTo>
                  <a:lnTo>
                    <a:pt x="47627" y="47627"/>
                  </a:lnTo>
                  <a:lnTo>
                    <a:pt x="22200" y="80537"/>
                  </a:lnTo>
                  <a:lnTo>
                    <a:pt x="5808" y="119381"/>
                  </a:lnTo>
                  <a:lnTo>
                    <a:pt x="0" y="162609"/>
                  </a:lnTo>
                  <a:lnTo>
                    <a:pt x="5808" y="205837"/>
                  </a:lnTo>
                  <a:lnTo>
                    <a:pt x="22200" y="244681"/>
                  </a:lnTo>
                  <a:lnTo>
                    <a:pt x="47627" y="277591"/>
                  </a:lnTo>
                  <a:lnTo>
                    <a:pt x="80537" y="303018"/>
                  </a:lnTo>
                  <a:lnTo>
                    <a:pt x="119381" y="319410"/>
                  </a:lnTo>
                  <a:lnTo>
                    <a:pt x="162609" y="325219"/>
                  </a:lnTo>
                  <a:lnTo>
                    <a:pt x="205837" y="319410"/>
                  </a:lnTo>
                  <a:lnTo>
                    <a:pt x="244681" y="303018"/>
                  </a:lnTo>
                  <a:lnTo>
                    <a:pt x="277591" y="277591"/>
                  </a:lnTo>
                  <a:lnTo>
                    <a:pt x="303018" y="244681"/>
                  </a:lnTo>
                  <a:lnTo>
                    <a:pt x="319410" y="205837"/>
                  </a:lnTo>
                  <a:lnTo>
                    <a:pt x="325219" y="162609"/>
                  </a:lnTo>
                  <a:lnTo>
                    <a:pt x="319410" y="119381"/>
                  </a:lnTo>
                  <a:lnTo>
                    <a:pt x="303018" y="80537"/>
                  </a:lnTo>
                  <a:lnTo>
                    <a:pt x="277591" y="47627"/>
                  </a:lnTo>
                  <a:lnTo>
                    <a:pt x="244681" y="22200"/>
                  </a:lnTo>
                  <a:lnTo>
                    <a:pt x="205837" y="5808"/>
                  </a:lnTo>
                  <a:lnTo>
                    <a:pt x="162609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08;p30">
              <a:extLst>
                <a:ext uri="{FF2B5EF4-FFF2-40B4-BE49-F238E27FC236}">
                  <a16:creationId xmlns:a16="http://schemas.microsoft.com/office/drawing/2014/main" id="{2A80E0ED-DD47-AF46-A12F-0AAF936D3F81}"/>
                </a:ext>
              </a:extLst>
            </p:cNvPr>
            <p:cNvSpPr/>
            <p:nvPr/>
          </p:nvSpPr>
          <p:spPr>
            <a:xfrm>
              <a:off x="9267625" y="648291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4" extrusionOk="0">
                  <a:moveTo>
                    <a:pt x="0" y="162609"/>
                  </a:moveTo>
                  <a:lnTo>
                    <a:pt x="5808" y="119381"/>
                  </a:lnTo>
                  <a:lnTo>
                    <a:pt x="22200" y="80537"/>
                  </a:lnTo>
                  <a:lnTo>
                    <a:pt x="47627" y="47627"/>
                  </a:lnTo>
                  <a:lnTo>
                    <a:pt x="80537" y="22200"/>
                  </a:lnTo>
                  <a:lnTo>
                    <a:pt x="119381" y="5808"/>
                  </a:lnTo>
                  <a:lnTo>
                    <a:pt x="162609" y="0"/>
                  </a:lnTo>
                  <a:lnTo>
                    <a:pt x="205837" y="5808"/>
                  </a:lnTo>
                  <a:lnTo>
                    <a:pt x="244681" y="22200"/>
                  </a:lnTo>
                  <a:lnTo>
                    <a:pt x="277591" y="47627"/>
                  </a:lnTo>
                  <a:lnTo>
                    <a:pt x="303018" y="80537"/>
                  </a:lnTo>
                  <a:lnTo>
                    <a:pt x="319410" y="119381"/>
                  </a:lnTo>
                  <a:lnTo>
                    <a:pt x="325219" y="162609"/>
                  </a:lnTo>
                  <a:lnTo>
                    <a:pt x="319410" y="205837"/>
                  </a:lnTo>
                  <a:lnTo>
                    <a:pt x="303018" y="244681"/>
                  </a:lnTo>
                  <a:lnTo>
                    <a:pt x="277591" y="277591"/>
                  </a:lnTo>
                  <a:lnTo>
                    <a:pt x="244681" y="303018"/>
                  </a:lnTo>
                  <a:lnTo>
                    <a:pt x="205837" y="319410"/>
                  </a:lnTo>
                  <a:lnTo>
                    <a:pt x="162609" y="325219"/>
                  </a:lnTo>
                  <a:lnTo>
                    <a:pt x="119381" y="319410"/>
                  </a:lnTo>
                  <a:lnTo>
                    <a:pt x="80537" y="303018"/>
                  </a:lnTo>
                  <a:lnTo>
                    <a:pt x="47627" y="277591"/>
                  </a:lnTo>
                  <a:lnTo>
                    <a:pt x="22200" y="244681"/>
                  </a:lnTo>
                  <a:lnTo>
                    <a:pt x="5808" y="205837"/>
                  </a:lnTo>
                  <a:lnTo>
                    <a:pt x="0" y="162609"/>
                  </a:lnTo>
                  <a:close/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09;p30">
              <a:extLst>
                <a:ext uri="{FF2B5EF4-FFF2-40B4-BE49-F238E27FC236}">
                  <a16:creationId xmlns:a16="http://schemas.microsoft.com/office/drawing/2014/main" id="{0F1C8CD3-BB0C-CE47-938C-23A5708AFC8A}"/>
                </a:ext>
              </a:extLst>
            </p:cNvPr>
            <p:cNvSpPr/>
            <p:nvPr/>
          </p:nvSpPr>
          <p:spPr>
            <a:xfrm>
              <a:off x="8522792" y="0"/>
              <a:ext cx="1854835" cy="6663690"/>
            </a:xfrm>
            <a:custGeom>
              <a:avLst/>
              <a:gdLst/>
              <a:ahLst/>
              <a:cxnLst/>
              <a:rect l="l" t="t" r="r" b="b"/>
              <a:pathLst>
                <a:path w="1854834" h="6663690" extrusionOk="0">
                  <a:moveTo>
                    <a:pt x="760133" y="6561722"/>
                  </a:moveTo>
                  <a:lnTo>
                    <a:pt x="755408" y="6563106"/>
                  </a:lnTo>
                  <a:lnTo>
                    <a:pt x="755675" y="6561036"/>
                  </a:lnTo>
                  <a:lnTo>
                    <a:pt x="749071" y="6563347"/>
                  </a:lnTo>
                  <a:lnTo>
                    <a:pt x="749223" y="6560452"/>
                  </a:lnTo>
                  <a:lnTo>
                    <a:pt x="735076" y="6566636"/>
                  </a:lnTo>
                  <a:lnTo>
                    <a:pt x="24396" y="4123220"/>
                  </a:lnTo>
                  <a:lnTo>
                    <a:pt x="0" y="4130319"/>
                  </a:lnTo>
                  <a:lnTo>
                    <a:pt x="598779" y="6188926"/>
                  </a:lnTo>
                  <a:lnTo>
                    <a:pt x="24193" y="4543895"/>
                  </a:lnTo>
                  <a:lnTo>
                    <a:pt x="203" y="4552264"/>
                  </a:lnTo>
                  <a:lnTo>
                    <a:pt x="622630" y="6334265"/>
                  </a:lnTo>
                  <a:lnTo>
                    <a:pt x="23837" y="4964303"/>
                  </a:lnTo>
                  <a:lnTo>
                    <a:pt x="558" y="4974475"/>
                  </a:lnTo>
                  <a:lnTo>
                    <a:pt x="701763" y="6578714"/>
                  </a:lnTo>
                  <a:lnTo>
                    <a:pt x="686955" y="6583007"/>
                  </a:lnTo>
                  <a:lnTo>
                    <a:pt x="688365" y="6584543"/>
                  </a:lnTo>
                  <a:lnTo>
                    <a:pt x="683729" y="6586156"/>
                  </a:lnTo>
                  <a:lnTo>
                    <a:pt x="685800" y="6588176"/>
                  </a:lnTo>
                  <a:lnTo>
                    <a:pt x="679399" y="6590970"/>
                  </a:lnTo>
                  <a:lnTo>
                    <a:pt x="744829" y="6645529"/>
                  </a:lnTo>
                  <a:lnTo>
                    <a:pt x="755307" y="6588112"/>
                  </a:lnTo>
                  <a:lnTo>
                    <a:pt x="760133" y="6561722"/>
                  </a:lnTo>
                  <a:close/>
                </a:path>
                <a:path w="1854834" h="6663690" extrusionOk="0">
                  <a:moveTo>
                    <a:pt x="1854758" y="5099113"/>
                  </a:moveTo>
                  <a:lnTo>
                    <a:pt x="1853857" y="5099253"/>
                  </a:lnTo>
                  <a:lnTo>
                    <a:pt x="1853984" y="5098859"/>
                  </a:lnTo>
                  <a:lnTo>
                    <a:pt x="1852549" y="5099088"/>
                  </a:lnTo>
                  <a:lnTo>
                    <a:pt x="1852739" y="5098466"/>
                  </a:lnTo>
                  <a:lnTo>
                    <a:pt x="1851177" y="5098745"/>
                  </a:lnTo>
                  <a:lnTo>
                    <a:pt x="1851367" y="5098072"/>
                  </a:lnTo>
                  <a:lnTo>
                    <a:pt x="1849361" y="5098453"/>
                  </a:lnTo>
                  <a:lnTo>
                    <a:pt x="1849589" y="5097589"/>
                  </a:lnTo>
                  <a:lnTo>
                    <a:pt x="1847075" y="5098123"/>
                  </a:lnTo>
                  <a:lnTo>
                    <a:pt x="1847329" y="5097030"/>
                  </a:lnTo>
                  <a:lnTo>
                    <a:pt x="1844065" y="5097818"/>
                  </a:lnTo>
                  <a:lnTo>
                    <a:pt x="1844344" y="5096395"/>
                  </a:lnTo>
                  <a:lnTo>
                    <a:pt x="1840090" y="5097589"/>
                  </a:lnTo>
                  <a:lnTo>
                    <a:pt x="1840369" y="5095722"/>
                  </a:lnTo>
                  <a:lnTo>
                    <a:pt x="1829104" y="5099456"/>
                  </a:lnTo>
                  <a:lnTo>
                    <a:pt x="1794586" y="4864252"/>
                  </a:lnTo>
                  <a:lnTo>
                    <a:pt x="1804327" y="4845482"/>
                  </a:lnTo>
                  <a:lnTo>
                    <a:pt x="1826869" y="4857178"/>
                  </a:lnTo>
                  <a:lnTo>
                    <a:pt x="1827390" y="4822507"/>
                  </a:lnTo>
                  <a:lnTo>
                    <a:pt x="1828152" y="4771987"/>
                  </a:lnTo>
                  <a:lnTo>
                    <a:pt x="1807273" y="4787163"/>
                  </a:lnTo>
                  <a:lnTo>
                    <a:pt x="1802676" y="4740643"/>
                  </a:lnTo>
                  <a:lnTo>
                    <a:pt x="1779536" y="4761865"/>
                  </a:lnTo>
                  <a:lnTo>
                    <a:pt x="1771777" y="4709122"/>
                  </a:lnTo>
                  <a:lnTo>
                    <a:pt x="1828152" y="4758728"/>
                  </a:lnTo>
                  <a:lnTo>
                    <a:pt x="1847405" y="4697971"/>
                  </a:lnTo>
                  <a:lnTo>
                    <a:pt x="1853882" y="4677524"/>
                  </a:lnTo>
                  <a:lnTo>
                    <a:pt x="1852637" y="4677727"/>
                  </a:lnTo>
                  <a:lnTo>
                    <a:pt x="1852803" y="4677181"/>
                  </a:lnTo>
                  <a:lnTo>
                    <a:pt x="1851075" y="4677486"/>
                  </a:lnTo>
                  <a:lnTo>
                    <a:pt x="1851291" y="4676737"/>
                  </a:lnTo>
                  <a:lnTo>
                    <a:pt x="1849386" y="4677105"/>
                  </a:lnTo>
                  <a:lnTo>
                    <a:pt x="1849602" y="4676279"/>
                  </a:lnTo>
                  <a:lnTo>
                    <a:pt x="1847100" y="4676813"/>
                  </a:lnTo>
                  <a:lnTo>
                    <a:pt x="1847354" y="4675733"/>
                  </a:lnTo>
                  <a:lnTo>
                    <a:pt x="1844141" y="4676508"/>
                  </a:lnTo>
                  <a:lnTo>
                    <a:pt x="1844421" y="4675111"/>
                  </a:lnTo>
                  <a:lnTo>
                    <a:pt x="1840115" y="4676318"/>
                  </a:lnTo>
                  <a:lnTo>
                    <a:pt x="1840395" y="4674425"/>
                  </a:lnTo>
                  <a:lnTo>
                    <a:pt x="1834603" y="4676356"/>
                  </a:lnTo>
                  <a:lnTo>
                    <a:pt x="1834807" y="4673790"/>
                  </a:lnTo>
                  <a:lnTo>
                    <a:pt x="1827898" y="4676597"/>
                  </a:lnTo>
                  <a:lnTo>
                    <a:pt x="1796288" y="4475785"/>
                  </a:lnTo>
                  <a:lnTo>
                    <a:pt x="1816239" y="4414736"/>
                  </a:lnTo>
                  <a:lnTo>
                    <a:pt x="1835226" y="4422318"/>
                  </a:lnTo>
                  <a:lnTo>
                    <a:pt x="1835010" y="4419828"/>
                  </a:lnTo>
                  <a:lnTo>
                    <a:pt x="1840699" y="4421683"/>
                  </a:lnTo>
                  <a:lnTo>
                    <a:pt x="1836547" y="4393844"/>
                  </a:lnTo>
                  <a:lnTo>
                    <a:pt x="1828152" y="4337418"/>
                  </a:lnTo>
                  <a:lnTo>
                    <a:pt x="1787690" y="4373397"/>
                  </a:lnTo>
                  <a:lnTo>
                    <a:pt x="1787690" y="4404372"/>
                  </a:lnTo>
                  <a:lnTo>
                    <a:pt x="1785848" y="4408983"/>
                  </a:lnTo>
                  <a:lnTo>
                    <a:pt x="1785848" y="4688294"/>
                  </a:lnTo>
                  <a:lnTo>
                    <a:pt x="1778622" y="4689411"/>
                  </a:lnTo>
                  <a:lnTo>
                    <a:pt x="1778927" y="4689881"/>
                  </a:lnTo>
                  <a:lnTo>
                    <a:pt x="1777695" y="4690084"/>
                  </a:lnTo>
                  <a:lnTo>
                    <a:pt x="1778127" y="4690707"/>
                  </a:lnTo>
                  <a:lnTo>
                    <a:pt x="1776437" y="4691024"/>
                  </a:lnTo>
                  <a:lnTo>
                    <a:pt x="1776933" y="4691697"/>
                  </a:lnTo>
                  <a:lnTo>
                    <a:pt x="1775066" y="4692091"/>
                  </a:lnTo>
                  <a:lnTo>
                    <a:pt x="1775739" y="4692967"/>
                  </a:lnTo>
                  <a:lnTo>
                    <a:pt x="1773262" y="4693564"/>
                  </a:lnTo>
                  <a:lnTo>
                    <a:pt x="1774164" y="4694656"/>
                  </a:lnTo>
                  <a:lnTo>
                    <a:pt x="1771015" y="4695533"/>
                  </a:lnTo>
                  <a:lnTo>
                    <a:pt x="1772272" y="4696942"/>
                  </a:lnTo>
                  <a:lnTo>
                    <a:pt x="1770100" y="4697666"/>
                  </a:lnTo>
                  <a:lnTo>
                    <a:pt x="1758988" y="4622076"/>
                  </a:lnTo>
                  <a:lnTo>
                    <a:pt x="1785848" y="4688294"/>
                  </a:lnTo>
                  <a:lnTo>
                    <a:pt x="1785848" y="4408983"/>
                  </a:lnTo>
                  <a:lnTo>
                    <a:pt x="1785772" y="4409173"/>
                  </a:lnTo>
                  <a:lnTo>
                    <a:pt x="1784870" y="4403471"/>
                  </a:lnTo>
                  <a:lnTo>
                    <a:pt x="1787690" y="4404372"/>
                  </a:lnTo>
                  <a:lnTo>
                    <a:pt x="1787690" y="4373397"/>
                  </a:lnTo>
                  <a:lnTo>
                    <a:pt x="1781048" y="4379290"/>
                  </a:lnTo>
                  <a:lnTo>
                    <a:pt x="1756384" y="4223207"/>
                  </a:lnTo>
                  <a:lnTo>
                    <a:pt x="1780413" y="4136326"/>
                  </a:lnTo>
                  <a:lnTo>
                    <a:pt x="1802625" y="4264507"/>
                  </a:lnTo>
                  <a:lnTo>
                    <a:pt x="1777606" y="4268838"/>
                  </a:lnTo>
                  <a:lnTo>
                    <a:pt x="1828152" y="4337418"/>
                  </a:lnTo>
                  <a:lnTo>
                    <a:pt x="1846313" y="4277030"/>
                  </a:lnTo>
                  <a:lnTo>
                    <a:pt x="1852688" y="4255833"/>
                  </a:lnTo>
                  <a:lnTo>
                    <a:pt x="1827657" y="4260177"/>
                  </a:lnTo>
                  <a:lnTo>
                    <a:pt x="1796262" y="4078998"/>
                  </a:lnTo>
                  <a:lnTo>
                    <a:pt x="1819884" y="3993604"/>
                  </a:lnTo>
                  <a:lnTo>
                    <a:pt x="1840661" y="4000385"/>
                  </a:lnTo>
                  <a:lnTo>
                    <a:pt x="1840382" y="3998569"/>
                  </a:lnTo>
                  <a:lnTo>
                    <a:pt x="1844560" y="3999712"/>
                  </a:lnTo>
                  <a:lnTo>
                    <a:pt x="1839493" y="3973931"/>
                  </a:lnTo>
                  <a:lnTo>
                    <a:pt x="1828152" y="3916172"/>
                  </a:lnTo>
                  <a:lnTo>
                    <a:pt x="1792160" y="3952494"/>
                  </a:lnTo>
                  <a:lnTo>
                    <a:pt x="1792160" y="3985234"/>
                  </a:lnTo>
                  <a:lnTo>
                    <a:pt x="1784223" y="4009479"/>
                  </a:lnTo>
                  <a:lnTo>
                    <a:pt x="1779409" y="3981716"/>
                  </a:lnTo>
                  <a:lnTo>
                    <a:pt x="1792160" y="3985234"/>
                  </a:lnTo>
                  <a:lnTo>
                    <a:pt x="1792160" y="3952494"/>
                  </a:lnTo>
                  <a:lnTo>
                    <a:pt x="1777009" y="3967810"/>
                  </a:lnTo>
                  <a:lnTo>
                    <a:pt x="1767370" y="3912247"/>
                  </a:lnTo>
                  <a:lnTo>
                    <a:pt x="1767370" y="4061002"/>
                  </a:lnTo>
                  <a:lnTo>
                    <a:pt x="1742681" y="4136466"/>
                  </a:lnTo>
                  <a:lnTo>
                    <a:pt x="1724875" y="4023830"/>
                  </a:lnTo>
                  <a:lnTo>
                    <a:pt x="1724875" y="4908562"/>
                  </a:lnTo>
                  <a:lnTo>
                    <a:pt x="1674342" y="5040846"/>
                  </a:lnTo>
                  <a:lnTo>
                    <a:pt x="1594345" y="5195024"/>
                  </a:lnTo>
                  <a:lnTo>
                    <a:pt x="1594345" y="5250167"/>
                  </a:lnTo>
                  <a:lnTo>
                    <a:pt x="1399781" y="5759297"/>
                  </a:lnTo>
                  <a:lnTo>
                    <a:pt x="1365148" y="5806808"/>
                  </a:lnTo>
                  <a:lnTo>
                    <a:pt x="1365148" y="5849912"/>
                  </a:lnTo>
                  <a:lnTo>
                    <a:pt x="1242301" y="6171336"/>
                  </a:lnTo>
                  <a:lnTo>
                    <a:pt x="1332852" y="5894209"/>
                  </a:lnTo>
                  <a:lnTo>
                    <a:pt x="1365148" y="5849912"/>
                  </a:lnTo>
                  <a:lnTo>
                    <a:pt x="1365148" y="5806808"/>
                  </a:lnTo>
                  <a:lnTo>
                    <a:pt x="1358379" y="5816092"/>
                  </a:lnTo>
                  <a:lnTo>
                    <a:pt x="1456436" y="5515953"/>
                  </a:lnTo>
                  <a:lnTo>
                    <a:pt x="1594345" y="5250167"/>
                  </a:lnTo>
                  <a:lnTo>
                    <a:pt x="1594345" y="5195024"/>
                  </a:lnTo>
                  <a:lnTo>
                    <a:pt x="1505102" y="5367007"/>
                  </a:lnTo>
                  <a:lnTo>
                    <a:pt x="1689633" y="4802136"/>
                  </a:lnTo>
                  <a:lnTo>
                    <a:pt x="1724875" y="4908562"/>
                  </a:lnTo>
                  <a:lnTo>
                    <a:pt x="1724875" y="4023830"/>
                  </a:lnTo>
                  <a:lnTo>
                    <a:pt x="1679422" y="3736276"/>
                  </a:lnTo>
                  <a:lnTo>
                    <a:pt x="1720786" y="3792245"/>
                  </a:lnTo>
                  <a:lnTo>
                    <a:pt x="1767370" y="4061002"/>
                  </a:lnTo>
                  <a:lnTo>
                    <a:pt x="1767370" y="3912247"/>
                  </a:lnTo>
                  <a:lnTo>
                    <a:pt x="1762226" y="3882580"/>
                  </a:lnTo>
                  <a:lnTo>
                    <a:pt x="1828152" y="3916108"/>
                  </a:lnTo>
                  <a:lnTo>
                    <a:pt x="1843620" y="3856647"/>
                  </a:lnTo>
                  <a:lnTo>
                    <a:pt x="1849589" y="3833660"/>
                  </a:lnTo>
                  <a:lnTo>
                    <a:pt x="1846973" y="3834219"/>
                  </a:lnTo>
                  <a:lnTo>
                    <a:pt x="1847240" y="3833088"/>
                  </a:lnTo>
                  <a:lnTo>
                    <a:pt x="1844205" y="3833825"/>
                  </a:lnTo>
                  <a:lnTo>
                    <a:pt x="1844471" y="3832504"/>
                  </a:lnTo>
                  <a:lnTo>
                    <a:pt x="1840268" y="3833672"/>
                  </a:lnTo>
                  <a:lnTo>
                    <a:pt x="1840547" y="3831831"/>
                  </a:lnTo>
                  <a:lnTo>
                    <a:pt x="1834794" y="3833723"/>
                  </a:lnTo>
                  <a:lnTo>
                    <a:pt x="1835010" y="3831196"/>
                  </a:lnTo>
                  <a:lnTo>
                    <a:pt x="1826679" y="3834561"/>
                  </a:lnTo>
                  <a:lnTo>
                    <a:pt x="1826615" y="3830929"/>
                  </a:lnTo>
                  <a:lnTo>
                    <a:pt x="1823377" y="3832618"/>
                  </a:lnTo>
                  <a:lnTo>
                    <a:pt x="1769186" y="3577298"/>
                  </a:lnTo>
                  <a:lnTo>
                    <a:pt x="1769186" y="3857726"/>
                  </a:lnTo>
                  <a:lnTo>
                    <a:pt x="1764334" y="3859669"/>
                  </a:lnTo>
                  <a:lnTo>
                    <a:pt x="1767039" y="3862070"/>
                  </a:lnTo>
                  <a:lnTo>
                    <a:pt x="1763293" y="3864038"/>
                  </a:lnTo>
                  <a:lnTo>
                    <a:pt x="1763293" y="3869296"/>
                  </a:lnTo>
                  <a:lnTo>
                    <a:pt x="1760308" y="3871506"/>
                  </a:lnTo>
                  <a:lnTo>
                    <a:pt x="1759445" y="3866515"/>
                  </a:lnTo>
                  <a:lnTo>
                    <a:pt x="1763293" y="3869296"/>
                  </a:lnTo>
                  <a:lnTo>
                    <a:pt x="1763293" y="3864038"/>
                  </a:lnTo>
                  <a:lnTo>
                    <a:pt x="1759369" y="3866083"/>
                  </a:lnTo>
                  <a:lnTo>
                    <a:pt x="1754466" y="3837813"/>
                  </a:lnTo>
                  <a:lnTo>
                    <a:pt x="1769186" y="3857726"/>
                  </a:lnTo>
                  <a:lnTo>
                    <a:pt x="1769186" y="3577298"/>
                  </a:lnTo>
                  <a:lnTo>
                    <a:pt x="1711109" y="3303663"/>
                  </a:lnTo>
                  <a:lnTo>
                    <a:pt x="1711109" y="3736403"/>
                  </a:lnTo>
                  <a:lnTo>
                    <a:pt x="1676196" y="3689159"/>
                  </a:lnTo>
                  <a:lnTo>
                    <a:pt x="1676196" y="4761522"/>
                  </a:lnTo>
                  <a:lnTo>
                    <a:pt x="1432915" y="5506123"/>
                  </a:lnTo>
                  <a:lnTo>
                    <a:pt x="1384261" y="5599912"/>
                  </a:lnTo>
                  <a:lnTo>
                    <a:pt x="1384261" y="5655068"/>
                  </a:lnTo>
                  <a:lnTo>
                    <a:pt x="1309941" y="5882513"/>
                  </a:lnTo>
                  <a:lnTo>
                    <a:pt x="1289989" y="5909881"/>
                  </a:lnTo>
                  <a:lnTo>
                    <a:pt x="1333284" y="5753316"/>
                  </a:lnTo>
                  <a:lnTo>
                    <a:pt x="1384261" y="5655068"/>
                  </a:lnTo>
                  <a:lnTo>
                    <a:pt x="1384261" y="5599912"/>
                  </a:lnTo>
                  <a:lnTo>
                    <a:pt x="1365935" y="5635231"/>
                  </a:lnTo>
                  <a:lnTo>
                    <a:pt x="1462582" y="5285714"/>
                  </a:lnTo>
                  <a:lnTo>
                    <a:pt x="1674380" y="4756074"/>
                  </a:lnTo>
                  <a:lnTo>
                    <a:pt x="1676196" y="4761522"/>
                  </a:lnTo>
                  <a:lnTo>
                    <a:pt x="1676196" y="3689159"/>
                  </a:lnTo>
                  <a:lnTo>
                    <a:pt x="1671650" y="3683000"/>
                  </a:lnTo>
                  <a:lnTo>
                    <a:pt x="1671650" y="4666983"/>
                  </a:lnTo>
                  <a:lnTo>
                    <a:pt x="1661985" y="4637798"/>
                  </a:lnTo>
                  <a:lnTo>
                    <a:pt x="1661985" y="4718621"/>
                  </a:lnTo>
                  <a:lnTo>
                    <a:pt x="1523898" y="5063985"/>
                  </a:lnTo>
                  <a:lnTo>
                    <a:pt x="1638769" y="4648492"/>
                  </a:lnTo>
                  <a:lnTo>
                    <a:pt x="1661985" y="4718621"/>
                  </a:lnTo>
                  <a:lnTo>
                    <a:pt x="1661985" y="4637798"/>
                  </a:lnTo>
                  <a:lnTo>
                    <a:pt x="1650949" y="4604448"/>
                  </a:lnTo>
                  <a:lnTo>
                    <a:pt x="1652562" y="4598619"/>
                  </a:lnTo>
                  <a:lnTo>
                    <a:pt x="1671650" y="4666983"/>
                  </a:lnTo>
                  <a:lnTo>
                    <a:pt x="1671650" y="3683000"/>
                  </a:lnTo>
                  <a:lnTo>
                    <a:pt x="1670837" y="3681895"/>
                  </a:lnTo>
                  <a:lnTo>
                    <a:pt x="1661934" y="3625558"/>
                  </a:lnTo>
                  <a:lnTo>
                    <a:pt x="1706778" y="3711346"/>
                  </a:lnTo>
                  <a:lnTo>
                    <a:pt x="1711109" y="3736403"/>
                  </a:lnTo>
                  <a:lnTo>
                    <a:pt x="1711109" y="3303663"/>
                  </a:lnTo>
                  <a:lnTo>
                    <a:pt x="1692567" y="3216300"/>
                  </a:lnTo>
                  <a:lnTo>
                    <a:pt x="1692567" y="3629342"/>
                  </a:lnTo>
                  <a:lnTo>
                    <a:pt x="1649514" y="3546983"/>
                  </a:lnTo>
                  <a:lnTo>
                    <a:pt x="1639531" y="3483787"/>
                  </a:lnTo>
                  <a:lnTo>
                    <a:pt x="1639531" y="4451629"/>
                  </a:lnTo>
                  <a:lnTo>
                    <a:pt x="1639328" y="4452251"/>
                  </a:lnTo>
                  <a:lnTo>
                    <a:pt x="1639328" y="4551261"/>
                  </a:lnTo>
                  <a:lnTo>
                    <a:pt x="1636598" y="4561116"/>
                  </a:lnTo>
                  <a:lnTo>
                    <a:pt x="1633499" y="4551769"/>
                  </a:lnTo>
                  <a:lnTo>
                    <a:pt x="1636725" y="4541926"/>
                  </a:lnTo>
                  <a:lnTo>
                    <a:pt x="1639328" y="4551261"/>
                  </a:lnTo>
                  <a:lnTo>
                    <a:pt x="1639328" y="4452251"/>
                  </a:lnTo>
                  <a:lnTo>
                    <a:pt x="1638642" y="4454347"/>
                  </a:lnTo>
                  <a:lnTo>
                    <a:pt x="1624418" y="4403433"/>
                  </a:lnTo>
                  <a:lnTo>
                    <a:pt x="1624418" y="4605159"/>
                  </a:lnTo>
                  <a:lnTo>
                    <a:pt x="1438516" y="5277497"/>
                  </a:lnTo>
                  <a:lnTo>
                    <a:pt x="1377200" y="5430825"/>
                  </a:lnTo>
                  <a:lnTo>
                    <a:pt x="1377200" y="5499227"/>
                  </a:lnTo>
                  <a:lnTo>
                    <a:pt x="1309535" y="5743943"/>
                  </a:lnTo>
                  <a:lnTo>
                    <a:pt x="1284414" y="5792368"/>
                  </a:lnTo>
                  <a:lnTo>
                    <a:pt x="1284414" y="5960643"/>
                  </a:lnTo>
                  <a:lnTo>
                    <a:pt x="1229309" y="6129286"/>
                  </a:lnTo>
                  <a:lnTo>
                    <a:pt x="1270787" y="5979338"/>
                  </a:lnTo>
                  <a:lnTo>
                    <a:pt x="1284414" y="5960643"/>
                  </a:lnTo>
                  <a:lnTo>
                    <a:pt x="1284414" y="5792368"/>
                  </a:lnTo>
                  <a:lnTo>
                    <a:pt x="1276870" y="5806910"/>
                  </a:lnTo>
                  <a:lnTo>
                    <a:pt x="1276870" y="5862028"/>
                  </a:lnTo>
                  <a:lnTo>
                    <a:pt x="1247546" y="5968085"/>
                  </a:lnTo>
                  <a:lnTo>
                    <a:pt x="1158430" y="6090323"/>
                  </a:lnTo>
                  <a:lnTo>
                    <a:pt x="1276870" y="5862028"/>
                  </a:lnTo>
                  <a:lnTo>
                    <a:pt x="1276870" y="5806910"/>
                  </a:lnTo>
                  <a:lnTo>
                    <a:pt x="1177823" y="5997791"/>
                  </a:lnTo>
                  <a:lnTo>
                    <a:pt x="1377200" y="5499227"/>
                  </a:lnTo>
                  <a:lnTo>
                    <a:pt x="1377200" y="5430825"/>
                  </a:lnTo>
                  <a:lnTo>
                    <a:pt x="1205026" y="5861355"/>
                  </a:lnTo>
                  <a:lnTo>
                    <a:pt x="1620202" y="4592421"/>
                  </a:lnTo>
                  <a:lnTo>
                    <a:pt x="1624418" y="4605159"/>
                  </a:lnTo>
                  <a:lnTo>
                    <a:pt x="1624418" y="4403433"/>
                  </a:lnTo>
                  <a:lnTo>
                    <a:pt x="1624406" y="4497832"/>
                  </a:lnTo>
                  <a:lnTo>
                    <a:pt x="1620050" y="4511141"/>
                  </a:lnTo>
                  <a:lnTo>
                    <a:pt x="1203553" y="3253168"/>
                  </a:lnTo>
                  <a:lnTo>
                    <a:pt x="1438478" y="3832174"/>
                  </a:lnTo>
                  <a:lnTo>
                    <a:pt x="1624406" y="4497832"/>
                  </a:lnTo>
                  <a:lnTo>
                    <a:pt x="1624406" y="4403382"/>
                  </a:lnTo>
                  <a:lnTo>
                    <a:pt x="1523123" y="4040771"/>
                  </a:lnTo>
                  <a:lnTo>
                    <a:pt x="1565922" y="4146270"/>
                  </a:lnTo>
                  <a:lnTo>
                    <a:pt x="1639531" y="4451629"/>
                  </a:lnTo>
                  <a:lnTo>
                    <a:pt x="1639531" y="3483787"/>
                  </a:lnTo>
                  <a:lnTo>
                    <a:pt x="1639062" y="3480803"/>
                  </a:lnTo>
                  <a:lnTo>
                    <a:pt x="1687791" y="3601745"/>
                  </a:lnTo>
                  <a:lnTo>
                    <a:pt x="1692567" y="3629342"/>
                  </a:lnTo>
                  <a:lnTo>
                    <a:pt x="1692567" y="3216300"/>
                  </a:lnTo>
                  <a:lnTo>
                    <a:pt x="1667129" y="3096450"/>
                  </a:lnTo>
                  <a:lnTo>
                    <a:pt x="1667129" y="3482505"/>
                  </a:lnTo>
                  <a:lnTo>
                    <a:pt x="1621396" y="3368967"/>
                  </a:lnTo>
                  <a:lnTo>
                    <a:pt x="1608886" y="3289795"/>
                  </a:lnTo>
                  <a:lnTo>
                    <a:pt x="1661464" y="3449751"/>
                  </a:lnTo>
                  <a:lnTo>
                    <a:pt x="1667129" y="3482505"/>
                  </a:lnTo>
                  <a:lnTo>
                    <a:pt x="1667129" y="3096450"/>
                  </a:lnTo>
                  <a:lnTo>
                    <a:pt x="1631670" y="2929382"/>
                  </a:lnTo>
                  <a:lnTo>
                    <a:pt x="1631670" y="3277768"/>
                  </a:lnTo>
                  <a:lnTo>
                    <a:pt x="1598091" y="3175622"/>
                  </a:lnTo>
                  <a:lnTo>
                    <a:pt x="1598091" y="4157980"/>
                  </a:lnTo>
                  <a:lnTo>
                    <a:pt x="1590154" y="4138434"/>
                  </a:lnTo>
                  <a:lnTo>
                    <a:pt x="1537665" y="3920629"/>
                  </a:lnTo>
                  <a:lnTo>
                    <a:pt x="1565706" y="4005427"/>
                  </a:lnTo>
                  <a:lnTo>
                    <a:pt x="1598091" y="4157980"/>
                  </a:lnTo>
                  <a:lnTo>
                    <a:pt x="1598091" y="3175622"/>
                  </a:lnTo>
                  <a:lnTo>
                    <a:pt x="1592008" y="3157118"/>
                  </a:lnTo>
                  <a:lnTo>
                    <a:pt x="1592008" y="4004056"/>
                  </a:lnTo>
                  <a:lnTo>
                    <a:pt x="1590306" y="3998899"/>
                  </a:lnTo>
                  <a:lnTo>
                    <a:pt x="1547736" y="3798468"/>
                  </a:lnTo>
                  <a:lnTo>
                    <a:pt x="1564271" y="3857866"/>
                  </a:lnTo>
                  <a:lnTo>
                    <a:pt x="1592008" y="4004056"/>
                  </a:lnTo>
                  <a:lnTo>
                    <a:pt x="1592008" y="3157118"/>
                  </a:lnTo>
                  <a:lnTo>
                    <a:pt x="1584134" y="3133153"/>
                  </a:lnTo>
                  <a:lnTo>
                    <a:pt x="1582407" y="3122218"/>
                  </a:lnTo>
                  <a:lnTo>
                    <a:pt x="1582407" y="3403015"/>
                  </a:lnTo>
                  <a:lnTo>
                    <a:pt x="1571332" y="3344989"/>
                  </a:lnTo>
                  <a:lnTo>
                    <a:pt x="1571294" y="3344799"/>
                  </a:lnTo>
                  <a:lnTo>
                    <a:pt x="1564767" y="3300247"/>
                  </a:lnTo>
                  <a:lnTo>
                    <a:pt x="1582407" y="3403015"/>
                  </a:lnTo>
                  <a:lnTo>
                    <a:pt x="1582407" y="3122218"/>
                  </a:lnTo>
                  <a:lnTo>
                    <a:pt x="1566367" y="3020669"/>
                  </a:lnTo>
                  <a:lnTo>
                    <a:pt x="1621624" y="3219729"/>
                  </a:lnTo>
                  <a:lnTo>
                    <a:pt x="1631670" y="3277768"/>
                  </a:lnTo>
                  <a:lnTo>
                    <a:pt x="1631670" y="2929382"/>
                  </a:lnTo>
                  <a:lnTo>
                    <a:pt x="1630172" y="2922333"/>
                  </a:lnTo>
                  <a:lnTo>
                    <a:pt x="1630172" y="3044609"/>
                  </a:lnTo>
                  <a:lnTo>
                    <a:pt x="1584198" y="2854744"/>
                  </a:lnTo>
                  <a:lnTo>
                    <a:pt x="1577886" y="2818295"/>
                  </a:lnTo>
                  <a:lnTo>
                    <a:pt x="1577886" y="2967215"/>
                  </a:lnTo>
                  <a:lnTo>
                    <a:pt x="1531543" y="2800286"/>
                  </a:lnTo>
                  <a:lnTo>
                    <a:pt x="1525803" y="2763951"/>
                  </a:lnTo>
                  <a:lnTo>
                    <a:pt x="1525803" y="3979837"/>
                  </a:lnTo>
                  <a:lnTo>
                    <a:pt x="1462582" y="3824020"/>
                  </a:lnTo>
                  <a:lnTo>
                    <a:pt x="1377937" y="3520973"/>
                  </a:lnTo>
                  <a:lnTo>
                    <a:pt x="1377937" y="3615385"/>
                  </a:lnTo>
                  <a:lnTo>
                    <a:pt x="1119670" y="2978886"/>
                  </a:lnTo>
                  <a:lnTo>
                    <a:pt x="1249045" y="3153930"/>
                  </a:lnTo>
                  <a:lnTo>
                    <a:pt x="1377937" y="3615385"/>
                  </a:lnTo>
                  <a:lnTo>
                    <a:pt x="1377937" y="3520973"/>
                  </a:lnTo>
                  <a:lnTo>
                    <a:pt x="1291450" y="3211296"/>
                  </a:lnTo>
                  <a:lnTo>
                    <a:pt x="1312608" y="3239922"/>
                  </a:lnTo>
                  <a:lnTo>
                    <a:pt x="1441310" y="3629177"/>
                  </a:lnTo>
                  <a:lnTo>
                    <a:pt x="1525803" y="3979837"/>
                  </a:lnTo>
                  <a:lnTo>
                    <a:pt x="1525803" y="2763951"/>
                  </a:lnTo>
                  <a:lnTo>
                    <a:pt x="1518831" y="2719819"/>
                  </a:lnTo>
                  <a:lnTo>
                    <a:pt x="1518831" y="2882608"/>
                  </a:lnTo>
                  <a:lnTo>
                    <a:pt x="1517675" y="2875889"/>
                  </a:lnTo>
                  <a:lnTo>
                    <a:pt x="1517675" y="3779240"/>
                  </a:lnTo>
                  <a:lnTo>
                    <a:pt x="1465732" y="3622141"/>
                  </a:lnTo>
                  <a:lnTo>
                    <a:pt x="1403121" y="3362401"/>
                  </a:lnTo>
                  <a:lnTo>
                    <a:pt x="1439672" y="3411855"/>
                  </a:lnTo>
                  <a:lnTo>
                    <a:pt x="1517675" y="3779240"/>
                  </a:lnTo>
                  <a:lnTo>
                    <a:pt x="1517675" y="2875889"/>
                  </a:lnTo>
                  <a:lnTo>
                    <a:pt x="1507718" y="2817952"/>
                  </a:lnTo>
                  <a:lnTo>
                    <a:pt x="1507718" y="3559899"/>
                  </a:lnTo>
                  <a:lnTo>
                    <a:pt x="1482712" y="3470110"/>
                  </a:lnTo>
                  <a:lnTo>
                    <a:pt x="1493418" y="3484588"/>
                  </a:lnTo>
                  <a:lnTo>
                    <a:pt x="1507718" y="3559899"/>
                  </a:lnTo>
                  <a:lnTo>
                    <a:pt x="1507718" y="2817952"/>
                  </a:lnTo>
                  <a:lnTo>
                    <a:pt x="1503870" y="2795562"/>
                  </a:lnTo>
                  <a:lnTo>
                    <a:pt x="1506651" y="2805557"/>
                  </a:lnTo>
                  <a:lnTo>
                    <a:pt x="1518831" y="2882608"/>
                  </a:lnTo>
                  <a:lnTo>
                    <a:pt x="1518831" y="2719819"/>
                  </a:lnTo>
                  <a:lnTo>
                    <a:pt x="1506499" y="2641739"/>
                  </a:lnTo>
                  <a:lnTo>
                    <a:pt x="1559255" y="2859621"/>
                  </a:lnTo>
                  <a:lnTo>
                    <a:pt x="1577886" y="2967215"/>
                  </a:lnTo>
                  <a:lnTo>
                    <a:pt x="1577886" y="2818295"/>
                  </a:lnTo>
                  <a:lnTo>
                    <a:pt x="1559039" y="2709443"/>
                  </a:lnTo>
                  <a:lnTo>
                    <a:pt x="1630172" y="3044609"/>
                  </a:lnTo>
                  <a:lnTo>
                    <a:pt x="1630172" y="2922333"/>
                  </a:lnTo>
                  <a:lnTo>
                    <a:pt x="1493583" y="2278786"/>
                  </a:lnTo>
                  <a:lnTo>
                    <a:pt x="1493583" y="2480513"/>
                  </a:lnTo>
                  <a:lnTo>
                    <a:pt x="1493215" y="2479002"/>
                  </a:lnTo>
                  <a:lnTo>
                    <a:pt x="1493215" y="3313379"/>
                  </a:lnTo>
                  <a:lnTo>
                    <a:pt x="1488478" y="3293719"/>
                  </a:lnTo>
                  <a:lnTo>
                    <a:pt x="1490484" y="3297555"/>
                  </a:lnTo>
                  <a:lnTo>
                    <a:pt x="1493215" y="3313379"/>
                  </a:lnTo>
                  <a:lnTo>
                    <a:pt x="1493215" y="2479002"/>
                  </a:lnTo>
                  <a:lnTo>
                    <a:pt x="1482496" y="2434729"/>
                  </a:lnTo>
                  <a:lnTo>
                    <a:pt x="1482496" y="3427069"/>
                  </a:lnTo>
                  <a:lnTo>
                    <a:pt x="1463636" y="3401542"/>
                  </a:lnTo>
                  <a:lnTo>
                    <a:pt x="1462836" y="3398647"/>
                  </a:lnTo>
                  <a:lnTo>
                    <a:pt x="1462798" y="3398482"/>
                  </a:lnTo>
                  <a:lnTo>
                    <a:pt x="1421345" y="3203308"/>
                  </a:lnTo>
                  <a:lnTo>
                    <a:pt x="1421345" y="3344329"/>
                  </a:lnTo>
                  <a:lnTo>
                    <a:pt x="1387830" y="3298977"/>
                  </a:lnTo>
                  <a:lnTo>
                    <a:pt x="1369339" y="3222244"/>
                  </a:lnTo>
                  <a:lnTo>
                    <a:pt x="1369339" y="3330575"/>
                  </a:lnTo>
                  <a:lnTo>
                    <a:pt x="1361020" y="3305429"/>
                  </a:lnTo>
                  <a:lnTo>
                    <a:pt x="1364361" y="3309963"/>
                  </a:lnTo>
                  <a:lnTo>
                    <a:pt x="1369339" y="3330575"/>
                  </a:lnTo>
                  <a:lnTo>
                    <a:pt x="1369339" y="3222244"/>
                  </a:lnTo>
                  <a:lnTo>
                    <a:pt x="1349082" y="3138182"/>
                  </a:lnTo>
                  <a:lnTo>
                    <a:pt x="1349082" y="3246526"/>
                  </a:lnTo>
                  <a:lnTo>
                    <a:pt x="1335443" y="3228086"/>
                  </a:lnTo>
                  <a:lnTo>
                    <a:pt x="1287030" y="3081655"/>
                  </a:lnTo>
                  <a:lnTo>
                    <a:pt x="1287030" y="3162579"/>
                  </a:lnTo>
                  <a:lnTo>
                    <a:pt x="1272260" y="3142589"/>
                  </a:lnTo>
                  <a:lnTo>
                    <a:pt x="1227836" y="2983509"/>
                  </a:lnTo>
                  <a:lnTo>
                    <a:pt x="1287030" y="3162579"/>
                  </a:lnTo>
                  <a:lnTo>
                    <a:pt x="1287030" y="3081655"/>
                  </a:lnTo>
                  <a:lnTo>
                    <a:pt x="1131138" y="2610129"/>
                  </a:lnTo>
                  <a:lnTo>
                    <a:pt x="1250937" y="2839288"/>
                  </a:lnTo>
                  <a:lnTo>
                    <a:pt x="1349082" y="3246526"/>
                  </a:lnTo>
                  <a:lnTo>
                    <a:pt x="1349082" y="3138182"/>
                  </a:lnTo>
                  <a:lnTo>
                    <a:pt x="1299413" y="2932036"/>
                  </a:lnTo>
                  <a:lnTo>
                    <a:pt x="1314818" y="2961513"/>
                  </a:lnTo>
                  <a:lnTo>
                    <a:pt x="1421345" y="3344329"/>
                  </a:lnTo>
                  <a:lnTo>
                    <a:pt x="1421345" y="3203308"/>
                  </a:lnTo>
                  <a:lnTo>
                    <a:pt x="1407756" y="3139313"/>
                  </a:lnTo>
                  <a:lnTo>
                    <a:pt x="1439379" y="3199815"/>
                  </a:lnTo>
                  <a:lnTo>
                    <a:pt x="1482496" y="3427069"/>
                  </a:lnTo>
                  <a:lnTo>
                    <a:pt x="1482496" y="2434729"/>
                  </a:lnTo>
                  <a:lnTo>
                    <a:pt x="1476362" y="2409393"/>
                  </a:lnTo>
                  <a:lnTo>
                    <a:pt x="1476362" y="3215729"/>
                  </a:lnTo>
                  <a:lnTo>
                    <a:pt x="1464017" y="3192094"/>
                  </a:lnTo>
                  <a:lnTo>
                    <a:pt x="1462887" y="3187382"/>
                  </a:lnTo>
                  <a:lnTo>
                    <a:pt x="1462849" y="3187230"/>
                  </a:lnTo>
                  <a:lnTo>
                    <a:pt x="1415567" y="2938107"/>
                  </a:lnTo>
                  <a:lnTo>
                    <a:pt x="1415567" y="3099409"/>
                  </a:lnTo>
                  <a:lnTo>
                    <a:pt x="1388148" y="3046958"/>
                  </a:lnTo>
                  <a:lnTo>
                    <a:pt x="1344409" y="2840939"/>
                  </a:lnTo>
                  <a:lnTo>
                    <a:pt x="1344409" y="2963278"/>
                  </a:lnTo>
                  <a:lnTo>
                    <a:pt x="1338567" y="2952115"/>
                  </a:lnTo>
                  <a:lnTo>
                    <a:pt x="1282192" y="2749512"/>
                  </a:lnTo>
                  <a:lnTo>
                    <a:pt x="1282192" y="2844241"/>
                  </a:lnTo>
                  <a:lnTo>
                    <a:pt x="1274902" y="2830284"/>
                  </a:lnTo>
                  <a:lnTo>
                    <a:pt x="1252867" y="2738844"/>
                  </a:lnTo>
                  <a:lnTo>
                    <a:pt x="1282192" y="2844241"/>
                  </a:lnTo>
                  <a:lnTo>
                    <a:pt x="1282192" y="2749512"/>
                  </a:lnTo>
                  <a:lnTo>
                    <a:pt x="1143266" y="2250236"/>
                  </a:lnTo>
                  <a:lnTo>
                    <a:pt x="1248448" y="2511260"/>
                  </a:lnTo>
                  <a:lnTo>
                    <a:pt x="1344409" y="2963278"/>
                  </a:lnTo>
                  <a:lnTo>
                    <a:pt x="1344409" y="2840939"/>
                  </a:lnTo>
                  <a:lnTo>
                    <a:pt x="1303350" y="2647531"/>
                  </a:lnTo>
                  <a:lnTo>
                    <a:pt x="1311859" y="2668663"/>
                  </a:lnTo>
                  <a:lnTo>
                    <a:pt x="1415567" y="3099409"/>
                  </a:lnTo>
                  <a:lnTo>
                    <a:pt x="1415567" y="2938107"/>
                  </a:lnTo>
                  <a:lnTo>
                    <a:pt x="1411249" y="2915348"/>
                  </a:lnTo>
                  <a:lnTo>
                    <a:pt x="1434541" y="2973159"/>
                  </a:lnTo>
                  <a:lnTo>
                    <a:pt x="1476362" y="3215729"/>
                  </a:lnTo>
                  <a:lnTo>
                    <a:pt x="1476362" y="2409393"/>
                  </a:lnTo>
                  <a:lnTo>
                    <a:pt x="1473949" y="2399423"/>
                  </a:lnTo>
                  <a:lnTo>
                    <a:pt x="1473949" y="3003016"/>
                  </a:lnTo>
                  <a:lnTo>
                    <a:pt x="1462735" y="2975165"/>
                  </a:lnTo>
                  <a:lnTo>
                    <a:pt x="1451673" y="2923006"/>
                  </a:lnTo>
                  <a:lnTo>
                    <a:pt x="1451635" y="2922867"/>
                  </a:lnTo>
                  <a:lnTo>
                    <a:pt x="1411185" y="2688361"/>
                  </a:lnTo>
                  <a:lnTo>
                    <a:pt x="1432661" y="2753690"/>
                  </a:lnTo>
                  <a:lnTo>
                    <a:pt x="1445094" y="2818841"/>
                  </a:lnTo>
                  <a:lnTo>
                    <a:pt x="1473949" y="3003016"/>
                  </a:lnTo>
                  <a:lnTo>
                    <a:pt x="1473949" y="2399423"/>
                  </a:lnTo>
                  <a:lnTo>
                    <a:pt x="1471828" y="2390660"/>
                  </a:lnTo>
                  <a:lnTo>
                    <a:pt x="1471828" y="2585174"/>
                  </a:lnTo>
                  <a:lnTo>
                    <a:pt x="1461109" y="2546578"/>
                  </a:lnTo>
                  <a:lnTo>
                    <a:pt x="1431772" y="2375738"/>
                  </a:lnTo>
                  <a:lnTo>
                    <a:pt x="1431772" y="2569743"/>
                  </a:lnTo>
                  <a:lnTo>
                    <a:pt x="1419542" y="2491790"/>
                  </a:lnTo>
                  <a:lnTo>
                    <a:pt x="1421180" y="2497683"/>
                  </a:lnTo>
                  <a:lnTo>
                    <a:pt x="1431772" y="2569743"/>
                  </a:lnTo>
                  <a:lnTo>
                    <a:pt x="1431772" y="2375738"/>
                  </a:lnTo>
                  <a:lnTo>
                    <a:pt x="1412113" y="2261247"/>
                  </a:lnTo>
                  <a:lnTo>
                    <a:pt x="1412062" y="2260930"/>
                  </a:lnTo>
                  <a:lnTo>
                    <a:pt x="1408607" y="2237498"/>
                  </a:lnTo>
                  <a:lnTo>
                    <a:pt x="1432458" y="2335974"/>
                  </a:lnTo>
                  <a:lnTo>
                    <a:pt x="1471828" y="2585174"/>
                  </a:lnTo>
                  <a:lnTo>
                    <a:pt x="1471828" y="2390660"/>
                  </a:lnTo>
                  <a:lnTo>
                    <a:pt x="1457426" y="2331174"/>
                  </a:lnTo>
                  <a:lnTo>
                    <a:pt x="1407858" y="2017445"/>
                  </a:lnTo>
                  <a:lnTo>
                    <a:pt x="1407858" y="2838945"/>
                  </a:lnTo>
                  <a:lnTo>
                    <a:pt x="1386865" y="2786850"/>
                  </a:lnTo>
                  <a:lnTo>
                    <a:pt x="1338008" y="2529382"/>
                  </a:lnTo>
                  <a:lnTo>
                    <a:pt x="1338008" y="2665577"/>
                  </a:lnTo>
                  <a:lnTo>
                    <a:pt x="1336154" y="2660993"/>
                  </a:lnTo>
                  <a:lnTo>
                    <a:pt x="1155484" y="1910575"/>
                  </a:lnTo>
                  <a:lnTo>
                    <a:pt x="1248321" y="2192909"/>
                  </a:lnTo>
                  <a:lnTo>
                    <a:pt x="1338008" y="2665577"/>
                  </a:lnTo>
                  <a:lnTo>
                    <a:pt x="1338008" y="2529382"/>
                  </a:lnTo>
                  <a:lnTo>
                    <a:pt x="1309458" y="2378926"/>
                  </a:lnTo>
                  <a:lnTo>
                    <a:pt x="1311681" y="2385682"/>
                  </a:lnTo>
                  <a:lnTo>
                    <a:pt x="1407858" y="2838945"/>
                  </a:lnTo>
                  <a:lnTo>
                    <a:pt x="1407858" y="2017445"/>
                  </a:lnTo>
                  <a:lnTo>
                    <a:pt x="1395666" y="1940280"/>
                  </a:lnTo>
                  <a:lnTo>
                    <a:pt x="1395666" y="2559824"/>
                  </a:lnTo>
                  <a:lnTo>
                    <a:pt x="1381658" y="2517216"/>
                  </a:lnTo>
                  <a:lnTo>
                    <a:pt x="1326349" y="2196465"/>
                  </a:lnTo>
                  <a:lnTo>
                    <a:pt x="1395666" y="2559824"/>
                  </a:lnTo>
                  <a:lnTo>
                    <a:pt x="1395666" y="1940280"/>
                  </a:lnTo>
                  <a:lnTo>
                    <a:pt x="1395349" y="1938261"/>
                  </a:lnTo>
                  <a:lnTo>
                    <a:pt x="1418818" y="2048852"/>
                  </a:lnTo>
                  <a:lnTo>
                    <a:pt x="1493583" y="2480513"/>
                  </a:lnTo>
                  <a:lnTo>
                    <a:pt x="1493583" y="2278786"/>
                  </a:lnTo>
                  <a:lnTo>
                    <a:pt x="1443837" y="2044395"/>
                  </a:lnTo>
                  <a:lnTo>
                    <a:pt x="1391539" y="1742452"/>
                  </a:lnTo>
                  <a:lnTo>
                    <a:pt x="1391539" y="2295995"/>
                  </a:lnTo>
                  <a:lnTo>
                    <a:pt x="1385341" y="2273643"/>
                  </a:lnTo>
                  <a:lnTo>
                    <a:pt x="1352677" y="2065274"/>
                  </a:lnTo>
                  <a:lnTo>
                    <a:pt x="1387068" y="2265476"/>
                  </a:lnTo>
                  <a:lnTo>
                    <a:pt x="1391539" y="2295995"/>
                  </a:lnTo>
                  <a:lnTo>
                    <a:pt x="1391539" y="1742452"/>
                  </a:lnTo>
                  <a:lnTo>
                    <a:pt x="1383398" y="1695462"/>
                  </a:lnTo>
                  <a:lnTo>
                    <a:pt x="1383398" y="2025446"/>
                  </a:lnTo>
                  <a:lnTo>
                    <a:pt x="1368298" y="1963102"/>
                  </a:lnTo>
                  <a:lnTo>
                    <a:pt x="1325892" y="1674431"/>
                  </a:lnTo>
                  <a:lnTo>
                    <a:pt x="1325892" y="2058581"/>
                  </a:lnTo>
                  <a:lnTo>
                    <a:pt x="1313751" y="1994954"/>
                  </a:lnTo>
                  <a:lnTo>
                    <a:pt x="1313751" y="2272931"/>
                  </a:lnTo>
                  <a:lnTo>
                    <a:pt x="1167841" y="1585150"/>
                  </a:lnTo>
                  <a:lnTo>
                    <a:pt x="1239888" y="1844649"/>
                  </a:lnTo>
                  <a:lnTo>
                    <a:pt x="1313751" y="2272931"/>
                  </a:lnTo>
                  <a:lnTo>
                    <a:pt x="1313751" y="1994954"/>
                  </a:lnTo>
                  <a:lnTo>
                    <a:pt x="1179601" y="1291805"/>
                  </a:lnTo>
                  <a:lnTo>
                    <a:pt x="1253604" y="1597329"/>
                  </a:lnTo>
                  <a:lnTo>
                    <a:pt x="1325892" y="2058581"/>
                  </a:lnTo>
                  <a:lnTo>
                    <a:pt x="1325892" y="1674431"/>
                  </a:lnTo>
                  <a:lnTo>
                    <a:pt x="1298765" y="1489748"/>
                  </a:lnTo>
                  <a:lnTo>
                    <a:pt x="1383398" y="2025446"/>
                  </a:lnTo>
                  <a:lnTo>
                    <a:pt x="1383398" y="1695462"/>
                  </a:lnTo>
                  <a:lnTo>
                    <a:pt x="1234414" y="835304"/>
                  </a:lnTo>
                  <a:lnTo>
                    <a:pt x="1234414" y="1226553"/>
                  </a:lnTo>
                  <a:lnTo>
                    <a:pt x="1192606" y="983119"/>
                  </a:lnTo>
                  <a:lnTo>
                    <a:pt x="1212227" y="1075499"/>
                  </a:lnTo>
                  <a:lnTo>
                    <a:pt x="1234414" y="1226553"/>
                  </a:lnTo>
                  <a:lnTo>
                    <a:pt x="1234414" y="835304"/>
                  </a:lnTo>
                  <a:lnTo>
                    <a:pt x="1089736" y="0"/>
                  </a:lnTo>
                  <a:lnTo>
                    <a:pt x="1089113" y="0"/>
                  </a:lnTo>
                  <a:lnTo>
                    <a:pt x="1063967" y="0"/>
                  </a:lnTo>
                  <a:lnTo>
                    <a:pt x="1063396" y="0"/>
                  </a:lnTo>
                  <a:lnTo>
                    <a:pt x="1066685" y="20878"/>
                  </a:lnTo>
                  <a:lnTo>
                    <a:pt x="1057478" y="22225"/>
                  </a:lnTo>
                  <a:lnTo>
                    <a:pt x="1153820" y="677976"/>
                  </a:lnTo>
                  <a:lnTo>
                    <a:pt x="1082560" y="342290"/>
                  </a:lnTo>
                  <a:lnTo>
                    <a:pt x="1082471" y="341807"/>
                  </a:lnTo>
                  <a:lnTo>
                    <a:pt x="1070140" y="344436"/>
                  </a:lnTo>
                  <a:lnTo>
                    <a:pt x="1069975" y="344462"/>
                  </a:lnTo>
                  <a:lnTo>
                    <a:pt x="1069479" y="344551"/>
                  </a:lnTo>
                  <a:lnTo>
                    <a:pt x="1057503" y="346405"/>
                  </a:lnTo>
                  <a:lnTo>
                    <a:pt x="1057529" y="346595"/>
                  </a:lnTo>
                  <a:lnTo>
                    <a:pt x="1057579" y="346900"/>
                  </a:lnTo>
                  <a:lnTo>
                    <a:pt x="1205611" y="1291209"/>
                  </a:lnTo>
                  <a:lnTo>
                    <a:pt x="1082395" y="782320"/>
                  </a:lnTo>
                  <a:lnTo>
                    <a:pt x="1070076" y="785304"/>
                  </a:lnTo>
                  <a:lnTo>
                    <a:pt x="1069657" y="785393"/>
                  </a:lnTo>
                  <a:lnTo>
                    <a:pt x="1069200" y="785482"/>
                  </a:lnTo>
                  <a:lnTo>
                    <a:pt x="1057529" y="787476"/>
                  </a:lnTo>
                  <a:lnTo>
                    <a:pt x="1196632" y="1593888"/>
                  </a:lnTo>
                  <a:lnTo>
                    <a:pt x="1082281" y="1181963"/>
                  </a:lnTo>
                  <a:lnTo>
                    <a:pt x="1070140" y="1185341"/>
                  </a:lnTo>
                  <a:lnTo>
                    <a:pt x="1057567" y="1187729"/>
                  </a:lnTo>
                  <a:lnTo>
                    <a:pt x="1211795" y="2000465"/>
                  </a:lnTo>
                  <a:lnTo>
                    <a:pt x="1082116" y="1605940"/>
                  </a:lnTo>
                  <a:lnTo>
                    <a:pt x="1070254" y="1609864"/>
                  </a:lnTo>
                  <a:lnTo>
                    <a:pt x="1057617" y="1612544"/>
                  </a:lnTo>
                  <a:lnTo>
                    <a:pt x="1217930" y="2367546"/>
                  </a:lnTo>
                  <a:lnTo>
                    <a:pt x="1081824" y="2029701"/>
                  </a:lnTo>
                  <a:lnTo>
                    <a:pt x="1070038" y="2034451"/>
                  </a:lnTo>
                  <a:lnTo>
                    <a:pt x="1057694" y="2037422"/>
                  </a:lnTo>
                  <a:lnTo>
                    <a:pt x="1226413" y="2737535"/>
                  </a:lnTo>
                  <a:lnTo>
                    <a:pt x="1081303" y="2459901"/>
                  </a:lnTo>
                  <a:lnTo>
                    <a:pt x="1070076" y="2465768"/>
                  </a:lnTo>
                  <a:lnTo>
                    <a:pt x="1057821" y="2469197"/>
                  </a:lnTo>
                  <a:lnTo>
                    <a:pt x="1229868" y="3085223"/>
                  </a:lnTo>
                  <a:lnTo>
                    <a:pt x="1080262" y="2882785"/>
                  </a:lnTo>
                  <a:lnTo>
                    <a:pt x="1070051" y="2890329"/>
                  </a:lnTo>
                  <a:lnTo>
                    <a:pt x="1057986" y="2894317"/>
                  </a:lnTo>
                  <a:lnTo>
                    <a:pt x="1606753" y="4551781"/>
                  </a:lnTo>
                  <a:lnTo>
                    <a:pt x="1057973" y="6229159"/>
                  </a:lnTo>
                  <a:lnTo>
                    <a:pt x="1069962" y="6233084"/>
                  </a:lnTo>
                  <a:lnTo>
                    <a:pt x="1070089" y="6233147"/>
                  </a:lnTo>
                  <a:lnTo>
                    <a:pt x="1080312" y="6240589"/>
                  </a:lnTo>
                  <a:lnTo>
                    <a:pt x="1228344" y="6037554"/>
                  </a:lnTo>
                  <a:lnTo>
                    <a:pt x="1057808" y="6654266"/>
                  </a:lnTo>
                  <a:lnTo>
                    <a:pt x="1070000" y="6657645"/>
                  </a:lnTo>
                  <a:lnTo>
                    <a:pt x="1081328" y="6663499"/>
                  </a:lnTo>
                  <a:lnTo>
                    <a:pt x="1803082" y="5269331"/>
                  </a:lnTo>
                  <a:lnTo>
                    <a:pt x="1814042" y="5277320"/>
                  </a:lnTo>
                  <a:lnTo>
                    <a:pt x="1814893" y="5272252"/>
                  </a:lnTo>
                  <a:lnTo>
                    <a:pt x="1826945" y="5278488"/>
                  </a:lnTo>
                  <a:lnTo>
                    <a:pt x="1827441" y="5243855"/>
                  </a:lnTo>
                  <a:lnTo>
                    <a:pt x="1828152" y="5193296"/>
                  </a:lnTo>
                  <a:lnTo>
                    <a:pt x="1752473" y="5232425"/>
                  </a:lnTo>
                  <a:lnTo>
                    <a:pt x="1763433" y="5240426"/>
                  </a:lnTo>
                  <a:lnTo>
                    <a:pt x="1759280" y="5243449"/>
                  </a:lnTo>
                  <a:lnTo>
                    <a:pt x="1771319" y="5249697"/>
                  </a:lnTo>
                  <a:lnTo>
                    <a:pt x="1740319" y="5292229"/>
                  </a:lnTo>
                  <a:lnTo>
                    <a:pt x="1740319" y="5335333"/>
                  </a:lnTo>
                  <a:lnTo>
                    <a:pt x="1162291" y="6451854"/>
                  </a:lnTo>
                  <a:lnTo>
                    <a:pt x="1422285" y="5771527"/>
                  </a:lnTo>
                  <a:lnTo>
                    <a:pt x="1740319" y="5335333"/>
                  </a:lnTo>
                  <a:lnTo>
                    <a:pt x="1740319" y="5292229"/>
                  </a:lnTo>
                  <a:lnTo>
                    <a:pt x="1456918" y="5680926"/>
                  </a:lnTo>
                  <a:lnTo>
                    <a:pt x="1697558" y="5051260"/>
                  </a:lnTo>
                  <a:lnTo>
                    <a:pt x="1743075" y="4963515"/>
                  </a:lnTo>
                  <a:lnTo>
                    <a:pt x="1791068" y="5108486"/>
                  </a:lnTo>
                  <a:lnTo>
                    <a:pt x="1779371" y="5110188"/>
                  </a:lnTo>
                  <a:lnTo>
                    <a:pt x="1779600" y="5110518"/>
                  </a:lnTo>
                  <a:lnTo>
                    <a:pt x="1778698" y="5110658"/>
                  </a:lnTo>
                  <a:lnTo>
                    <a:pt x="1779054" y="5111178"/>
                  </a:lnTo>
                  <a:lnTo>
                    <a:pt x="1777644" y="5111420"/>
                  </a:lnTo>
                  <a:lnTo>
                    <a:pt x="1778050" y="5111991"/>
                  </a:lnTo>
                  <a:lnTo>
                    <a:pt x="1776501" y="5112283"/>
                  </a:lnTo>
                  <a:lnTo>
                    <a:pt x="1777034" y="5112994"/>
                  </a:lnTo>
                  <a:lnTo>
                    <a:pt x="1775053" y="5113413"/>
                  </a:lnTo>
                  <a:lnTo>
                    <a:pt x="1775739" y="5114290"/>
                  </a:lnTo>
                  <a:lnTo>
                    <a:pt x="1773250" y="5114887"/>
                  </a:lnTo>
                  <a:lnTo>
                    <a:pt x="1774177" y="5115992"/>
                  </a:lnTo>
                  <a:lnTo>
                    <a:pt x="1770951" y="5116893"/>
                  </a:lnTo>
                  <a:lnTo>
                    <a:pt x="1772208" y="5118290"/>
                  </a:lnTo>
                  <a:lnTo>
                    <a:pt x="1768030" y="5119675"/>
                  </a:lnTo>
                  <a:lnTo>
                    <a:pt x="1828152" y="5180038"/>
                  </a:lnTo>
                  <a:lnTo>
                    <a:pt x="1848205" y="5119065"/>
                  </a:lnTo>
                  <a:lnTo>
                    <a:pt x="1854758" y="5099113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10;p30">
              <a:extLst>
                <a:ext uri="{FF2B5EF4-FFF2-40B4-BE49-F238E27FC236}">
                  <a16:creationId xmlns:a16="http://schemas.microsoft.com/office/drawing/2014/main" id="{A4FA5348-87B2-FB43-BBC6-2A44BDFB2447}"/>
                </a:ext>
              </a:extLst>
            </p:cNvPr>
            <p:cNvSpPr/>
            <p:nvPr/>
          </p:nvSpPr>
          <p:spPr>
            <a:xfrm>
              <a:off x="9284853" y="0"/>
              <a:ext cx="290830" cy="92710"/>
            </a:xfrm>
            <a:custGeom>
              <a:avLst/>
              <a:gdLst/>
              <a:ahLst/>
              <a:cxnLst/>
              <a:rect l="l" t="t" r="r" b="b"/>
              <a:pathLst>
                <a:path w="290829" h="92710" extrusionOk="0">
                  <a:moveTo>
                    <a:pt x="290763" y="0"/>
                  </a:moveTo>
                  <a:lnTo>
                    <a:pt x="0" y="0"/>
                  </a:lnTo>
                  <a:lnTo>
                    <a:pt x="4973" y="11784"/>
                  </a:lnTo>
                  <a:lnTo>
                    <a:pt x="30399" y="44694"/>
                  </a:lnTo>
                  <a:lnTo>
                    <a:pt x="63309" y="70121"/>
                  </a:lnTo>
                  <a:lnTo>
                    <a:pt x="102153" y="86513"/>
                  </a:lnTo>
                  <a:lnTo>
                    <a:pt x="145381" y="92322"/>
                  </a:lnTo>
                  <a:lnTo>
                    <a:pt x="188609" y="86513"/>
                  </a:lnTo>
                  <a:lnTo>
                    <a:pt x="227453" y="70121"/>
                  </a:lnTo>
                  <a:lnTo>
                    <a:pt x="260364" y="44694"/>
                  </a:lnTo>
                  <a:lnTo>
                    <a:pt x="285790" y="11784"/>
                  </a:lnTo>
                  <a:lnTo>
                    <a:pt x="290763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11;p30">
              <a:extLst>
                <a:ext uri="{FF2B5EF4-FFF2-40B4-BE49-F238E27FC236}">
                  <a16:creationId xmlns:a16="http://schemas.microsoft.com/office/drawing/2014/main" id="{E9AD5B0C-80FC-9B45-80B4-BC6B903486A5}"/>
                </a:ext>
              </a:extLst>
            </p:cNvPr>
            <p:cNvSpPr/>
            <p:nvPr/>
          </p:nvSpPr>
          <p:spPr>
            <a:xfrm>
              <a:off x="9284853" y="0"/>
              <a:ext cx="290830" cy="92710"/>
            </a:xfrm>
            <a:custGeom>
              <a:avLst/>
              <a:gdLst/>
              <a:ahLst/>
              <a:cxnLst/>
              <a:rect l="l" t="t" r="r" b="b"/>
              <a:pathLst>
                <a:path w="290829" h="92710" extrusionOk="0">
                  <a:moveTo>
                    <a:pt x="290763" y="0"/>
                  </a:moveTo>
                  <a:lnTo>
                    <a:pt x="260364" y="44695"/>
                  </a:lnTo>
                  <a:lnTo>
                    <a:pt x="227453" y="70121"/>
                  </a:lnTo>
                  <a:lnTo>
                    <a:pt x="188609" y="86513"/>
                  </a:lnTo>
                  <a:lnTo>
                    <a:pt x="145381" y="92322"/>
                  </a:lnTo>
                  <a:lnTo>
                    <a:pt x="102153" y="86513"/>
                  </a:lnTo>
                  <a:lnTo>
                    <a:pt x="63309" y="70121"/>
                  </a:lnTo>
                  <a:lnTo>
                    <a:pt x="30399" y="44695"/>
                  </a:lnTo>
                  <a:lnTo>
                    <a:pt x="4973" y="11784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12;p30">
              <a:extLst>
                <a:ext uri="{FF2B5EF4-FFF2-40B4-BE49-F238E27FC236}">
                  <a16:creationId xmlns:a16="http://schemas.microsoft.com/office/drawing/2014/main" id="{1E40A4FF-0A31-5340-81DB-3CBD2D184B56}"/>
                </a:ext>
              </a:extLst>
            </p:cNvPr>
            <p:cNvSpPr/>
            <p:nvPr/>
          </p:nvSpPr>
          <p:spPr>
            <a:xfrm>
              <a:off x="8522411" y="0"/>
              <a:ext cx="771525" cy="4971415"/>
            </a:xfrm>
            <a:custGeom>
              <a:avLst/>
              <a:gdLst/>
              <a:ahLst/>
              <a:cxnLst/>
              <a:rect l="l" t="t" r="r" b="b"/>
              <a:pathLst>
                <a:path w="771525" h="4971415" extrusionOk="0">
                  <a:moveTo>
                    <a:pt x="770902" y="10947"/>
                  </a:moveTo>
                  <a:lnTo>
                    <a:pt x="767435" y="0"/>
                  </a:lnTo>
                  <a:lnTo>
                    <a:pt x="766241" y="0"/>
                  </a:lnTo>
                  <a:lnTo>
                    <a:pt x="746912" y="0"/>
                  </a:lnTo>
                  <a:lnTo>
                    <a:pt x="692581" y="0"/>
                  </a:lnTo>
                  <a:lnTo>
                    <a:pt x="671296" y="30848"/>
                  </a:lnTo>
                  <a:lnTo>
                    <a:pt x="696455" y="34404"/>
                  </a:lnTo>
                  <a:lnTo>
                    <a:pt x="622058" y="561352"/>
                  </a:lnTo>
                  <a:lnTo>
                    <a:pt x="63" y="4124579"/>
                  </a:lnTo>
                  <a:lnTo>
                    <a:pt x="25095" y="4128947"/>
                  </a:lnTo>
                  <a:lnTo>
                    <a:pt x="475754" y="1547202"/>
                  </a:lnTo>
                  <a:lnTo>
                    <a:pt x="38" y="4546092"/>
                  </a:lnTo>
                  <a:lnTo>
                    <a:pt x="25120" y="4550067"/>
                  </a:lnTo>
                  <a:lnTo>
                    <a:pt x="332511" y="2612313"/>
                  </a:lnTo>
                  <a:lnTo>
                    <a:pt x="0" y="4967605"/>
                  </a:lnTo>
                  <a:lnTo>
                    <a:pt x="25158" y="4971161"/>
                  </a:lnTo>
                  <a:lnTo>
                    <a:pt x="565594" y="1142949"/>
                  </a:lnTo>
                  <a:lnTo>
                    <a:pt x="740460" y="40627"/>
                  </a:lnTo>
                  <a:lnTo>
                    <a:pt x="746747" y="41503"/>
                  </a:lnTo>
                  <a:lnTo>
                    <a:pt x="742391" y="28511"/>
                  </a:lnTo>
                  <a:lnTo>
                    <a:pt x="745769" y="7175"/>
                  </a:lnTo>
                  <a:lnTo>
                    <a:pt x="769632" y="11341"/>
                  </a:lnTo>
                  <a:lnTo>
                    <a:pt x="769442" y="10718"/>
                  </a:lnTo>
                  <a:lnTo>
                    <a:pt x="770902" y="10947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87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Why Deep Learning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387159-CF23-C84F-9F54-7D53E31C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61" y="1651221"/>
            <a:ext cx="4479078" cy="35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3205-22EE-AA4E-85CE-62901E84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731837"/>
            <a:ext cx="8229600" cy="480233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the number of layers and their sizes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6C01A-04F3-F847-8D1B-4AF91083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Google Shape;823;p32">
            <a:extLst>
              <a:ext uri="{FF2B5EF4-FFF2-40B4-BE49-F238E27FC236}">
                <a16:creationId xmlns:a16="http://schemas.microsoft.com/office/drawing/2014/main" id="{271E5FA4-A54B-BF4C-9D99-C79700A8A6A3}"/>
              </a:ext>
            </a:extLst>
          </p:cNvPr>
          <p:cNvSpPr/>
          <p:nvPr/>
        </p:nvSpPr>
        <p:spPr>
          <a:xfrm>
            <a:off x="376872" y="2209202"/>
            <a:ext cx="8390255" cy="230556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26;p32">
            <a:extLst>
              <a:ext uri="{FF2B5EF4-FFF2-40B4-BE49-F238E27FC236}">
                <a16:creationId xmlns:a16="http://schemas.microsoft.com/office/drawing/2014/main" id="{C3B0553A-936A-6D4A-8F67-F2525DA47386}"/>
              </a:ext>
            </a:extLst>
          </p:cNvPr>
          <p:cNvSpPr txBox="1"/>
          <p:nvPr/>
        </p:nvSpPr>
        <p:spPr>
          <a:xfrm>
            <a:off x="970325" y="1642764"/>
            <a:ext cx="83902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hidden neurons	       6 hidden neurons        20 hidden neurons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0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1E75-1390-4B4C-9458-81D3774E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Don’t regularize with size; instead use stronger L2</a:t>
            </a:r>
          </a:p>
        </p:txBody>
      </p:sp>
      <p:sp>
        <p:nvSpPr>
          <p:cNvPr id="5" name="Google Shape;833;p33">
            <a:extLst>
              <a:ext uri="{FF2B5EF4-FFF2-40B4-BE49-F238E27FC236}">
                <a16:creationId xmlns:a16="http://schemas.microsoft.com/office/drawing/2014/main" id="{187E1AE1-9E91-0246-B92F-C56A619BF89C}"/>
              </a:ext>
            </a:extLst>
          </p:cNvPr>
          <p:cNvSpPr/>
          <p:nvPr/>
        </p:nvSpPr>
        <p:spPr>
          <a:xfrm>
            <a:off x="188892" y="2193155"/>
            <a:ext cx="8670903" cy="274954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104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4A4-F003-F34F-A74F-A2D1EB9F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9" y="2570779"/>
            <a:ext cx="8229600" cy="4802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Training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458181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1CA-5665-5143-A8D7-D22E2AB9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0833"/>
            <a:ext cx="8229600" cy="48023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09EB017-1875-FE4A-8C28-45AB1A4EE458}"/>
              </a:ext>
            </a:extLst>
          </p:cNvPr>
          <p:cNvSpPr/>
          <p:nvPr/>
        </p:nvSpPr>
        <p:spPr>
          <a:xfrm>
            <a:off x="736381" y="2211744"/>
            <a:ext cx="7950419" cy="2611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3449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1CA-5665-5143-A8D7-D22E2AB9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0833"/>
            <a:ext cx="8229600" cy="48023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</a:t>
            </a:r>
            <a:br>
              <a:rPr lang="en-US" dirty="0"/>
            </a:br>
            <a:br>
              <a:rPr lang="en-US" sz="2200" dirty="0"/>
            </a:br>
            <a:r>
              <a:rPr lang="en-US" sz="2800" dirty="0"/>
              <a:t>In practice, you may  also PCA and Whitening of the data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5D62E98-87E9-9940-B81D-0242BA2FE958}"/>
              </a:ext>
            </a:extLst>
          </p:cNvPr>
          <p:cNvSpPr/>
          <p:nvPr/>
        </p:nvSpPr>
        <p:spPr>
          <a:xfrm>
            <a:off x="135925" y="2273643"/>
            <a:ext cx="8674443" cy="2940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0CC4285-568E-3741-A10D-54C18254D756}"/>
              </a:ext>
            </a:extLst>
          </p:cNvPr>
          <p:cNvSpPr txBox="1"/>
          <p:nvPr/>
        </p:nvSpPr>
        <p:spPr>
          <a:xfrm>
            <a:off x="2409486" y="5355015"/>
            <a:ext cx="38924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(data </a:t>
            </a:r>
            <a:r>
              <a:rPr sz="2000" spc="-190" dirty="0">
                <a:latin typeface="Arial"/>
                <a:cs typeface="Arial"/>
              </a:rPr>
              <a:t>has </a:t>
            </a:r>
            <a:r>
              <a:rPr sz="2000" spc="-110" dirty="0">
                <a:latin typeface="Arial"/>
                <a:cs typeface="Arial"/>
              </a:rPr>
              <a:t>diagonal  </a:t>
            </a:r>
            <a:r>
              <a:rPr sz="2000" spc="-130" dirty="0">
                <a:latin typeface="Arial"/>
                <a:cs typeface="Arial"/>
              </a:rPr>
              <a:t>covariance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matrix)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19315-410D-604B-B752-16332E96EAE9}"/>
              </a:ext>
            </a:extLst>
          </p:cNvPr>
          <p:cNvSpPr txBox="1"/>
          <p:nvPr/>
        </p:nvSpPr>
        <p:spPr>
          <a:xfrm>
            <a:off x="6561438" y="5355015"/>
            <a:ext cx="19400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25" dirty="0">
                <a:latin typeface="Arial"/>
                <a:cs typeface="Arial"/>
              </a:rPr>
              <a:t>(covariance </a:t>
            </a:r>
            <a:r>
              <a:rPr lang="en-US" sz="1800" spc="-55" dirty="0">
                <a:latin typeface="Arial"/>
                <a:cs typeface="Arial"/>
              </a:rPr>
              <a:t>matrix</a:t>
            </a:r>
            <a:r>
              <a:rPr lang="en-US" sz="1800" spc="-200" dirty="0">
                <a:latin typeface="Arial"/>
                <a:cs typeface="Arial"/>
              </a:rPr>
              <a:t> </a:t>
            </a:r>
            <a:r>
              <a:rPr lang="en-US" sz="1800" spc="-130" dirty="0">
                <a:latin typeface="Arial"/>
                <a:cs typeface="Arial"/>
              </a:rPr>
              <a:t>is  </a:t>
            </a:r>
            <a:r>
              <a:rPr lang="en-US" sz="1800" spc="-30" dirty="0">
                <a:latin typeface="Arial"/>
                <a:cs typeface="Arial"/>
              </a:rPr>
              <a:t>the </a:t>
            </a:r>
            <a:r>
              <a:rPr lang="en-US" sz="1800" spc="-20" dirty="0">
                <a:latin typeface="Arial"/>
                <a:cs typeface="Arial"/>
              </a:rPr>
              <a:t>identity</a:t>
            </a:r>
            <a:r>
              <a:rPr lang="en-US" sz="1800" spc="-285" dirty="0">
                <a:latin typeface="Arial"/>
                <a:cs typeface="Arial"/>
              </a:rPr>
              <a:t> </a:t>
            </a:r>
            <a:r>
              <a:rPr lang="en-US" sz="1800" spc="-55" dirty="0">
                <a:latin typeface="Arial"/>
                <a:cs typeface="Arial"/>
              </a:rPr>
              <a:t>matrix)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4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Data Preprocessing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7EE0422-6B5D-3C4A-87F1-5749CEA872C5}"/>
              </a:ext>
            </a:extLst>
          </p:cNvPr>
          <p:cNvSpPr/>
          <p:nvPr/>
        </p:nvSpPr>
        <p:spPr>
          <a:xfrm>
            <a:off x="2349702" y="2278861"/>
            <a:ext cx="0" cy="3094355"/>
          </a:xfrm>
          <a:custGeom>
            <a:avLst/>
            <a:gdLst/>
            <a:ahLst/>
            <a:cxnLst/>
            <a:rect l="l" t="t" r="r" b="b"/>
            <a:pathLst>
              <a:path h="3094354">
                <a:moveTo>
                  <a:pt x="0" y="0"/>
                </a:moveTo>
                <a:lnTo>
                  <a:pt x="1" y="3094293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EB9BF55-431B-4342-AC82-CD74E4C1E303}"/>
              </a:ext>
            </a:extLst>
          </p:cNvPr>
          <p:cNvSpPr/>
          <p:nvPr/>
        </p:nvSpPr>
        <p:spPr>
          <a:xfrm>
            <a:off x="271245" y="3622009"/>
            <a:ext cx="4157345" cy="0"/>
          </a:xfrm>
          <a:custGeom>
            <a:avLst/>
            <a:gdLst/>
            <a:ahLst/>
            <a:cxnLst/>
            <a:rect l="l" t="t" r="r" b="b"/>
            <a:pathLst>
              <a:path w="4157345">
                <a:moveTo>
                  <a:pt x="4156917" y="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06C7C25-416D-C542-8029-08CC8F79E4A5}"/>
              </a:ext>
            </a:extLst>
          </p:cNvPr>
          <p:cNvSpPr/>
          <p:nvPr/>
        </p:nvSpPr>
        <p:spPr>
          <a:xfrm>
            <a:off x="2160552" y="4321678"/>
            <a:ext cx="189149" cy="189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A6D5C5D4-7E03-7D4F-90B2-12AAC1F93914}"/>
              </a:ext>
            </a:extLst>
          </p:cNvPr>
          <p:cNvSpPr/>
          <p:nvPr/>
        </p:nvSpPr>
        <p:spPr>
          <a:xfrm>
            <a:off x="2255129" y="4766080"/>
            <a:ext cx="189149" cy="189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652F7A7-D293-324A-8827-393F6F34B30E}"/>
              </a:ext>
            </a:extLst>
          </p:cNvPr>
          <p:cNvSpPr/>
          <p:nvPr/>
        </p:nvSpPr>
        <p:spPr>
          <a:xfrm>
            <a:off x="2546285" y="5210496"/>
            <a:ext cx="189149" cy="189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7EC23648-079F-1245-AF5A-7968B228EA7C}"/>
              </a:ext>
            </a:extLst>
          </p:cNvPr>
          <p:cNvSpPr/>
          <p:nvPr/>
        </p:nvSpPr>
        <p:spPr>
          <a:xfrm>
            <a:off x="2262059" y="5737459"/>
            <a:ext cx="189149" cy="189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D52DB1C-7CE9-EF45-8662-D689851A55EF}"/>
              </a:ext>
            </a:extLst>
          </p:cNvPr>
          <p:cNvSpPr/>
          <p:nvPr/>
        </p:nvSpPr>
        <p:spPr>
          <a:xfrm>
            <a:off x="2072909" y="5210496"/>
            <a:ext cx="189151" cy="189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E8EDFCC-E5A4-5B4D-83E7-61BA1C331B55}"/>
              </a:ext>
            </a:extLst>
          </p:cNvPr>
          <p:cNvSpPr/>
          <p:nvPr/>
        </p:nvSpPr>
        <p:spPr>
          <a:xfrm>
            <a:off x="3503502" y="5373154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1" y="0"/>
                </a:moveTo>
                <a:lnTo>
                  <a:pt x="0" y="258333"/>
                </a:lnTo>
                <a:lnTo>
                  <a:pt x="298323" y="258333"/>
                </a:lnTo>
                <a:lnTo>
                  <a:pt x="1491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DCEBF5F5-9709-A648-B38E-30C43852B425}"/>
              </a:ext>
            </a:extLst>
          </p:cNvPr>
          <p:cNvSpPr/>
          <p:nvPr/>
        </p:nvSpPr>
        <p:spPr>
          <a:xfrm>
            <a:off x="3268631" y="5702868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2"/>
                </a:lnTo>
                <a:lnTo>
                  <a:pt x="298321" y="258332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85041399-3401-9D44-AD5B-3F6A8CB7711F}"/>
              </a:ext>
            </a:extLst>
          </p:cNvPr>
          <p:cNvSpPr/>
          <p:nvPr/>
        </p:nvSpPr>
        <p:spPr>
          <a:xfrm>
            <a:off x="3381435" y="4926670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3"/>
                </a:lnTo>
                <a:lnTo>
                  <a:pt x="298321" y="258333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9831F2D4-48A7-284B-98C8-440E0E324F4E}"/>
              </a:ext>
            </a:extLst>
          </p:cNvPr>
          <p:cNvSpPr/>
          <p:nvPr/>
        </p:nvSpPr>
        <p:spPr>
          <a:xfrm>
            <a:off x="2970308" y="5175905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3"/>
                </a:lnTo>
                <a:lnTo>
                  <a:pt x="298321" y="258333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2DA1009E-700E-344D-9078-79C595E49C5B}"/>
              </a:ext>
            </a:extLst>
          </p:cNvPr>
          <p:cNvSpPr/>
          <p:nvPr/>
        </p:nvSpPr>
        <p:spPr>
          <a:xfrm>
            <a:off x="2857504" y="4081357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3"/>
                </a:lnTo>
                <a:lnTo>
                  <a:pt x="298321" y="258333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3C93FFD5-9DDC-1D4B-A186-F1A3E2A52ADB}"/>
              </a:ext>
            </a:extLst>
          </p:cNvPr>
          <p:cNvSpPr/>
          <p:nvPr/>
        </p:nvSpPr>
        <p:spPr>
          <a:xfrm>
            <a:off x="2857504" y="4510846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3"/>
                </a:lnTo>
                <a:lnTo>
                  <a:pt x="298321" y="258333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0A7127B7-346D-D249-B1C1-8EE072222DFD}"/>
              </a:ext>
            </a:extLst>
          </p:cNvPr>
          <p:cNvSpPr/>
          <p:nvPr/>
        </p:nvSpPr>
        <p:spPr>
          <a:xfrm>
            <a:off x="2088505" y="2794160"/>
            <a:ext cx="968375" cy="3206115"/>
          </a:xfrm>
          <a:custGeom>
            <a:avLst/>
            <a:gdLst/>
            <a:ahLst/>
            <a:cxnLst/>
            <a:rect l="l" t="t" r="r" b="b"/>
            <a:pathLst>
              <a:path w="968375" h="3206115">
                <a:moveTo>
                  <a:pt x="0" y="0"/>
                </a:moveTo>
                <a:lnTo>
                  <a:pt x="967748" y="320596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80313B09-A4A9-C342-BE1C-1F50583CF726}"/>
              </a:ext>
            </a:extLst>
          </p:cNvPr>
          <p:cNvSpPr/>
          <p:nvPr/>
        </p:nvSpPr>
        <p:spPr>
          <a:xfrm>
            <a:off x="7121725" y="2433241"/>
            <a:ext cx="0" cy="2940050"/>
          </a:xfrm>
          <a:custGeom>
            <a:avLst/>
            <a:gdLst/>
            <a:ahLst/>
            <a:cxnLst/>
            <a:rect l="l" t="t" r="r" b="b"/>
            <a:pathLst>
              <a:path h="2940050">
                <a:moveTo>
                  <a:pt x="0" y="0"/>
                </a:moveTo>
                <a:lnTo>
                  <a:pt x="1" y="293991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C015D7C9-4626-254B-AD02-6927636D75F4}"/>
              </a:ext>
            </a:extLst>
          </p:cNvPr>
          <p:cNvSpPr/>
          <p:nvPr/>
        </p:nvSpPr>
        <p:spPr>
          <a:xfrm>
            <a:off x="5043268" y="3622009"/>
            <a:ext cx="4157345" cy="0"/>
          </a:xfrm>
          <a:custGeom>
            <a:avLst/>
            <a:gdLst/>
            <a:ahLst/>
            <a:cxnLst/>
            <a:rect l="l" t="t" r="r" b="b"/>
            <a:pathLst>
              <a:path w="4157345">
                <a:moveTo>
                  <a:pt x="4156917" y="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0EC9E8C-68FB-DB4F-890F-18F3BB6B8EE4}"/>
              </a:ext>
            </a:extLst>
          </p:cNvPr>
          <p:cNvSpPr/>
          <p:nvPr/>
        </p:nvSpPr>
        <p:spPr>
          <a:xfrm>
            <a:off x="6496236" y="3101227"/>
            <a:ext cx="189151" cy="140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D9EA4FD2-7A78-5F41-A32B-3009252EB011}"/>
              </a:ext>
            </a:extLst>
          </p:cNvPr>
          <p:cNvSpPr/>
          <p:nvPr/>
        </p:nvSpPr>
        <p:spPr>
          <a:xfrm>
            <a:off x="6590812" y="3432017"/>
            <a:ext cx="189151" cy="140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00D5A7C8-16E5-C948-A25A-88FBA8B6F3C1}"/>
              </a:ext>
            </a:extLst>
          </p:cNvPr>
          <p:cNvSpPr/>
          <p:nvPr/>
        </p:nvSpPr>
        <p:spPr>
          <a:xfrm>
            <a:off x="6881969" y="3762823"/>
            <a:ext cx="189151" cy="140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6AB95507-8BA4-8144-8D0B-3EABC954ED55}"/>
              </a:ext>
            </a:extLst>
          </p:cNvPr>
          <p:cNvSpPr/>
          <p:nvPr/>
        </p:nvSpPr>
        <p:spPr>
          <a:xfrm>
            <a:off x="6597743" y="4155070"/>
            <a:ext cx="189151" cy="1407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8566CEE4-F06F-4744-8086-312737D2A4A5}"/>
              </a:ext>
            </a:extLst>
          </p:cNvPr>
          <p:cNvSpPr/>
          <p:nvPr/>
        </p:nvSpPr>
        <p:spPr>
          <a:xfrm>
            <a:off x="6408593" y="3762823"/>
            <a:ext cx="189151" cy="140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475A31AB-779B-2641-8091-04CDDF845C9F}"/>
              </a:ext>
            </a:extLst>
          </p:cNvPr>
          <p:cNvSpPr/>
          <p:nvPr/>
        </p:nvSpPr>
        <p:spPr>
          <a:xfrm>
            <a:off x="7839187" y="3883897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0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78FBFBD3-8D61-FC40-87D6-6308E691AD2B}"/>
              </a:ext>
            </a:extLst>
          </p:cNvPr>
          <p:cNvSpPr/>
          <p:nvPr/>
        </p:nvSpPr>
        <p:spPr>
          <a:xfrm>
            <a:off x="7604314" y="4129321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0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4AB4FAF7-58DC-054C-BB92-571338196DB6}"/>
              </a:ext>
            </a:extLst>
          </p:cNvPr>
          <p:cNvSpPr/>
          <p:nvPr/>
        </p:nvSpPr>
        <p:spPr>
          <a:xfrm>
            <a:off x="7717118" y="3551555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1" y="0"/>
                </a:moveTo>
                <a:lnTo>
                  <a:pt x="0" y="192349"/>
                </a:lnTo>
                <a:lnTo>
                  <a:pt x="298321" y="192349"/>
                </a:lnTo>
                <a:lnTo>
                  <a:pt x="1491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E0969F9F-0F90-D546-BE8F-DBCBFCAD6689}"/>
              </a:ext>
            </a:extLst>
          </p:cNvPr>
          <p:cNvSpPr/>
          <p:nvPr/>
        </p:nvSpPr>
        <p:spPr>
          <a:xfrm>
            <a:off x="7305992" y="3737073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0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7DD13B3F-8F9A-FF4E-9E21-0E9535AE2438}"/>
              </a:ext>
            </a:extLst>
          </p:cNvPr>
          <p:cNvSpPr/>
          <p:nvPr/>
        </p:nvSpPr>
        <p:spPr>
          <a:xfrm>
            <a:off x="7193188" y="2922343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1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6384FA11-E8D9-544C-8D71-CCABFD2962F1}"/>
              </a:ext>
            </a:extLst>
          </p:cNvPr>
          <p:cNvSpPr/>
          <p:nvPr/>
        </p:nvSpPr>
        <p:spPr>
          <a:xfrm>
            <a:off x="7193188" y="3242033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1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E647A676-B48A-434A-80C5-6DE1C87B2F66}"/>
              </a:ext>
            </a:extLst>
          </p:cNvPr>
          <p:cNvSpPr/>
          <p:nvPr/>
        </p:nvSpPr>
        <p:spPr>
          <a:xfrm>
            <a:off x="6773660" y="2278861"/>
            <a:ext cx="849630" cy="2885440"/>
          </a:xfrm>
          <a:custGeom>
            <a:avLst/>
            <a:gdLst/>
            <a:ahLst/>
            <a:cxnLst/>
            <a:rect l="l" t="t" r="r" b="b"/>
            <a:pathLst>
              <a:path w="849629" h="2885440">
                <a:moveTo>
                  <a:pt x="0" y="0"/>
                </a:moveTo>
                <a:lnTo>
                  <a:pt x="849535" y="288541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9190C997-5991-EF40-9234-62C311FDA000}"/>
              </a:ext>
            </a:extLst>
          </p:cNvPr>
          <p:cNvSpPr txBox="1"/>
          <p:nvPr/>
        </p:nvSpPr>
        <p:spPr>
          <a:xfrm>
            <a:off x="121072" y="992648"/>
            <a:ext cx="4050029" cy="9314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35"/>
              </a:spcBef>
            </a:pPr>
            <a:r>
              <a:rPr sz="2000" b="1" dirty="0">
                <a:solidFill>
                  <a:srgbClr val="064339"/>
                </a:solidFill>
                <a:latin typeface="Gotham-Bold"/>
              </a:rPr>
              <a:t>Before normalization: </a:t>
            </a:r>
            <a:r>
              <a:rPr sz="2000" dirty="0">
                <a:solidFill>
                  <a:srgbClr val="064339"/>
                </a:solidFill>
                <a:latin typeface="Gotham-Bold"/>
              </a:rPr>
              <a:t>classification  loss very sensitive to changes in  weight matrix; hard to optimize</a:t>
            </a: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0AD8EC7C-6EB4-7C4A-A2BC-DE3F792A2F01}"/>
              </a:ext>
            </a:extLst>
          </p:cNvPr>
          <p:cNvSpPr txBox="1"/>
          <p:nvPr/>
        </p:nvSpPr>
        <p:spPr>
          <a:xfrm>
            <a:off x="4779166" y="985076"/>
            <a:ext cx="4205605" cy="9314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35"/>
              </a:spcBef>
            </a:pPr>
            <a:r>
              <a:rPr sz="2000" b="1" dirty="0">
                <a:solidFill>
                  <a:srgbClr val="064339"/>
                </a:solidFill>
                <a:latin typeface="Gotham-Bold"/>
              </a:rPr>
              <a:t>After normalization</a:t>
            </a:r>
            <a:r>
              <a:rPr sz="2000" dirty="0">
                <a:solidFill>
                  <a:srgbClr val="064339"/>
                </a:solidFill>
                <a:latin typeface="Gotham-Bold"/>
              </a:rPr>
              <a:t>: less sensitive to  small changes in weights; easier to  optimize</a:t>
            </a:r>
          </a:p>
        </p:txBody>
      </p:sp>
    </p:spTree>
    <p:extLst>
      <p:ext uri="{BB962C8B-B14F-4D97-AF65-F5344CB8AC3E}">
        <p14:creationId xmlns:p14="http://schemas.microsoft.com/office/powerpoint/2010/main" val="4255530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1633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Data Preprocessing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7" name="Picture 36" descr="A picture containing text, transport, aircraft&#10;&#10;Description automatically generated">
            <a:extLst>
              <a:ext uri="{FF2B5EF4-FFF2-40B4-BE49-F238E27FC236}">
                <a16:creationId xmlns:a16="http://schemas.microsoft.com/office/drawing/2014/main" id="{1A14BB5A-08DE-F64D-8BAE-E0012EDA1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98" y="1071454"/>
            <a:ext cx="3585356" cy="2064492"/>
          </a:xfrm>
          <a:prstGeom prst="rect">
            <a:avLst/>
          </a:prstGeom>
        </p:spPr>
      </p:pic>
      <p:pic>
        <p:nvPicPr>
          <p:cNvPr id="38" name="Picture 3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26A88E9-E0E0-104F-A1C5-0C5AE04C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1" y="3933646"/>
            <a:ext cx="3326935" cy="1997598"/>
          </a:xfrm>
          <a:prstGeom prst="rect">
            <a:avLst/>
          </a:prstGeom>
        </p:spPr>
      </p:pic>
      <p:pic>
        <p:nvPicPr>
          <p:cNvPr id="39" name="Picture 38" descr="Diagram, schematic&#10;&#10;Description automatically generated">
            <a:extLst>
              <a:ext uri="{FF2B5EF4-FFF2-40B4-BE49-F238E27FC236}">
                <a16:creationId xmlns:a16="http://schemas.microsoft.com/office/drawing/2014/main" id="{740B6328-BFCC-FA48-97BC-AB4F74DC0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006" y="1178835"/>
            <a:ext cx="4179177" cy="43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21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9F1FDB-189A-D340-B0C3-CEB6ED964E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Regularization for Neural Networks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4A99661-DACE-9E4C-A551-CFB3CB964F80}"/>
              </a:ext>
            </a:extLst>
          </p:cNvPr>
          <p:cNvSpPr/>
          <p:nvPr/>
        </p:nvSpPr>
        <p:spPr>
          <a:xfrm>
            <a:off x="332232" y="2069922"/>
            <a:ext cx="8811768" cy="3145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86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9F1FDB-189A-D340-B0C3-CEB6ED964E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Regularization: Penalize complexity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D06F0E37-FD9C-DD45-8683-A5FB10B9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32" y="2446348"/>
            <a:ext cx="4108651" cy="165613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FA3216A-174C-AE40-B1F1-01FC3667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099"/>
            <a:ext cx="4306602" cy="2051802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37C830DC-6968-4D4D-81E6-5549194253E0}"/>
              </a:ext>
            </a:extLst>
          </p:cNvPr>
          <p:cNvSpPr/>
          <p:nvPr/>
        </p:nvSpPr>
        <p:spPr>
          <a:xfrm flipH="1">
            <a:off x="4226873" y="1955367"/>
            <a:ext cx="45719" cy="3227787"/>
          </a:xfrm>
          <a:custGeom>
            <a:avLst/>
            <a:gdLst/>
            <a:ahLst/>
            <a:cxnLst/>
            <a:rect l="l" t="t" r="r" b="b"/>
            <a:pathLst>
              <a:path h="726439">
                <a:moveTo>
                  <a:pt x="0" y="0"/>
                </a:moveTo>
                <a:lnTo>
                  <a:pt x="1" y="72621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8328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9F1FDB-189A-D340-B0C3-CEB6ED964E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Regularization: Penalize complexity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BDFD20C-DCFF-1B46-B0D9-9CE81A06A954}"/>
              </a:ext>
            </a:extLst>
          </p:cNvPr>
          <p:cNvSpPr/>
          <p:nvPr/>
        </p:nvSpPr>
        <p:spPr>
          <a:xfrm>
            <a:off x="201040" y="1109821"/>
            <a:ext cx="8522947" cy="483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2DEADDC-FDEE-E049-8319-FB0E7055880C}"/>
              </a:ext>
            </a:extLst>
          </p:cNvPr>
          <p:cNvSpPr/>
          <p:nvPr/>
        </p:nvSpPr>
        <p:spPr>
          <a:xfrm>
            <a:off x="7591136" y="1062990"/>
            <a:ext cx="1426210" cy="726440"/>
          </a:xfrm>
          <a:custGeom>
            <a:avLst/>
            <a:gdLst/>
            <a:ahLst/>
            <a:cxnLst/>
            <a:rect l="l" t="t" r="r" b="b"/>
            <a:pathLst>
              <a:path w="1426209" h="726439">
                <a:moveTo>
                  <a:pt x="0" y="0"/>
                </a:moveTo>
                <a:lnTo>
                  <a:pt x="1425629" y="0"/>
                </a:lnTo>
                <a:lnTo>
                  <a:pt x="1425629" y="726211"/>
                </a:lnTo>
                <a:lnTo>
                  <a:pt x="0" y="72621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4F83E0B-198C-3C48-B865-C434C887A625}"/>
              </a:ext>
            </a:extLst>
          </p:cNvPr>
          <p:cNvSpPr txBox="1"/>
          <p:nvPr/>
        </p:nvSpPr>
        <p:spPr>
          <a:xfrm>
            <a:off x="299894" y="2606675"/>
            <a:ext cx="3968115" cy="28469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5134">
              <a:spcBef>
                <a:spcPts val="100"/>
              </a:spcBef>
            </a:pPr>
            <a:r>
              <a:rPr sz="3000" dirty="0">
                <a:solidFill>
                  <a:srgbClr val="064339"/>
                </a:solidFill>
                <a:latin typeface="Gotham-Bold"/>
              </a:rPr>
              <a:t>In common use:  </a:t>
            </a:r>
            <a:endParaRPr lang="en-US" sz="3000" dirty="0">
              <a:solidFill>
                <a:srgbClr val="064339"/>
              </a:solidFill>
              <a:latin typeface="Gotham-Bold"/>
            </a:endParaRPr>
          </a:p>
          <a:p>
            <a:pPr marL="12700" marR="445134">
              <a:spcBef>
                <a:spcPts val="100"/>
              </a:spcBef>
            </a:pPr>
            <a:r>
              <a:rPr sz="3000" dirty="0">
                <a:solidFill>
                  <a:srgbClr val="064339"/>
                </a:solidFill>
                <a:latin typeface="Gotham-Bold"/>
              </a:rPr>
              <a:t>L2 regularization  </a:t>
            </a:r>
            <a:endParaRPr lang="en-US" sz="3000" dirty="0">
              <a:solidFill>
                <a:srgbClr val="064339"/>
              </a:solidFill>
              <a:latin typeface="Gotham-Bold"/>
            </a:endParaRPr>
          </a:p>
          <a:p>
            <a:pPr marL="12700" marR="445134">
              <a:spcBef>
                <a:spcPts val="100"/>
              </a:spcBef>
            </a:pPr>
            <a:endParaRPr lang="en-US" sz="3000" dirty="0">
              <a:solidFill>
                <a:srgbClr val="064339"/>
              </a:solidFill>
              <a:latin typeface="Gotham-Bold"/>
            </a:endParaRPr>
          </a:p>
          <a:p>
            <a:pPr marL="12700" marR="445134">
              <a:spcBef>
                <a:spcPts val="100"/>
              </a:spcBef>
            </a:pPr>
            <a:r>
              <a:rPr sz="3000" dirty="0">
                <a:solidFill>
                  <a:srgbClr val="064339"/>
                </a:solidFill>
                <a:latin typeface="Gotham-Bold"/>
              </a:rPr>
              <a:t>L1 regularization</a:t>
            </a:r>
          </a:p>
          <a:p>
            <a:pPr marL="12700">
              <a:spcBef>
                <a:spcPts val="100"/>
              </a:spcBef>
            </a:pPr>
            <a:endParaRPr lang="en-US" sz="3000" dirty="0">
              <a:solidFill>
                <a:srgbClr val="064339"/>
              </a:solidFill>
              <a:latin typeface="Gotham-Bold"/>
            </a:endParaRPr>
          </a:p>
          <a:p>
            <a:pPr marL="12700">
              <a:spcBef>
                <a:spcPts val="100"/>
              </a:spcBef>
            </a:pPr>
            <a:r>
              <a:rPr sz="3000" dirty="0">
                <a:solidFill>
                  <a:srgbClr val="064339"/>
                </a:solidFill>
                <a:latin typeface="Gotham-Bold"/>
              </a:rPr>
              <a:t>Elastic net (L1 + L2)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F0DC733-C052-6644-BF17-F585C14A9930}"/>
              </a:ext>
            </a:extLst>
          </p:cNvPr>
          <p:cNvSpPr txBox="1"/>
          <p:nvPr/>
        </p:nvSpPr>
        <p:spPr>
          <a:xfrm>
            <a:off x="6937868" y="3166548"/>
            <a:ext cx="22560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64339"/>
                </a:solidFill>
                <a:latin typeface="Gotham-Bold"/>
              </a:rPr>
              <a:t>(Weight decay)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36E4A6A-75BA-4B47-A80B-FABA268DEFAA}"/>
              </a:ext>
            </a:extLst>
          </p:cNvPr>
          <p:cNvSpPr/>
          <p:nvPr/>
        </p:nvSpPr>
        <p:spPr>
          <a:xfrm>
            <a:off x="3289303" y="3063494"/>
            <a:ext cx="3371088" cy="588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F0DBA28-1990-3949-A9BA-68CA2C2F3832}"/>
              </a:ext>
            </a:extLst>
          </p:cNvPr>
          <p:cNvSpPr/>
          <p:nvPr/>
        </p:nvSpPr>
        <p:spPr>
          <a:xfrm>
            <a:off x="3338362" y="4030142"/>
            <a:ext cx="3401567" cy="527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AFBB0E3-701F-2B48-87F7-21DA25E09768}"/>
              </a:ext>
            </a:extLst>
          </p:cNvPr>
          <p:cNvSpPr/>
          <p:nvPr/>
        </p:nvSpPr>
        <p:spPr>
          <a:xfrm>
            <a:off x="3511043" y="4992454"/>
            <a:ext cx="4554833" cy="588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540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Why Deep Learning</a:t>
            </a:r>
          </a:p>
        </p:txBody>
      </p:sp>
      <p:pic>
        <p:nvPicPr>
          <p:cNvPr id="3" name="Picture 2" descr="Chart, diagram, radar chart&#10;&#10;Description automatically generated">
            <a:extLst>
              <a:ext uri="{FF2B5EF4-FFF2-40B4-BE49-F238E27FC236}">
                <a16:creationId xmlns:a16="http://schemas.microsoft.com/office/drawing/2014/main" id="{819F2E76-78F5-5746-A3BF-DEC050935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" y="2020186"/>
            <a:ext cx="4512899" cy="3287098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2C22136B-7316-1A43-98C1-465F4A9A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365" y="1950557"/>
            <a:ext cx="4330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15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L2 Regularization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BE941ABE-3BD1-5D4E-94EE-F7AA00A2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945"/>
            <a:ext cx="9390835" cy="40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30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Regularization # 2: Dropout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5DC0A-5510-5A4C-89A1-0345EF3046EE}"/>
              </a:ext>
            </a:extLst>
          </p:cNvPr>
          <p:cNvSpPr txBox="1"/>
          <p:nvPr/>
        </p:nvSpPr>
        <p:spPr>
          <a:xfrm>
            <a:off x="805999" y="1292120"/>
            <a:ext cx="63237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In each forward pass, randomly set some neurons to zero  Probability of dropping is a hyperparameter; 0.5 is common </a:t>
            </a:r>
            <a:endParaRPr lang="en-US" sz="2000" dirty="0">
              <a:effectLst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990FA6C-14CD-E645-AB98-C445DB886011}"/>
              </a:ext>
            </a:extLst>
          </p:cNvPr>
          <p:cNvSpPr/>
          <p:nvPr/>
        </p:nvSpPr>
        <p:spPr>
          <a:xfrm>
            <a:off x="875019" y="4750146"/>
            <a:ext cx="76200" cy="639445"/>
          </a:xfrm>
          <a:custGeom>
            <a:avLst/>
            <a:gdLst/>
            <a:ahLst/>
            <a:cxnLst/>
            <a:rect l="l" t="t" r="r" b="b"/>
            <a:pathLst>
              <a:path w="76200" h="639445">
                <a:moveTo>
                  <a:pt x="47625" y="63500"/>
                </a:moveTo>
                <a:lnTo>
                  <a:pt x="28575" y="63500"/>
                </a:lnTo>
                <a:lnTo>
                  <a:pt x="28576" y="639104"/>
                </a:lnTo>
                <a:lnTo>
                  <a:pt x="47626" y="639104"/>
                </a:lnTo>
                <a:lnTo>
                  <a:pt x="47625" y="63500"/>
                </a:lnTo>
                <a:close/>
              </a:path>
              <a:path w="76200" h="63944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39445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1159C90-336D-004E-8192-5E4B0B79C75F}"/>
              </a:ext>
            </a:extLst>
          </p:cNvPr>
          <p:cNvSpPr/>
          <p:nvPr/>
        </p:nvSpPr>
        <p:spPr>
          <a:xfrm>
            <a:off x="1108022" y="4686579"/>
            <a:ext cx="2098040" cy="910590"/>
          </a:xfrm>
          <a:custGeom>
            <a:avLst/>
            <a:gdLst/>
            <a:ahLst/>
            <a:cxnLst/>
            <a:rect l="l" t="t" r="r" b="b"/>
            <a:pathLst>
              <a:path w="2098040" h="910589">
                <a:moveTo>
                  <a:pt x="2023726" y="26269"/>
                </a:moveTo>
                <a:lnTo>
                  <a:pt x="0" y="892567"/>
                </a:lnTo>
                <a:lnTo>
                  <a:pt x="7496" y="910079"/>
                </a:lnTo>
                <a:lnTo>
                  <a:pt x="2031223" y="43781"/>
                </a:lnTo>
                <a:lnTo>
                  <a:pt x="2023726" y="26269"/>
                </a:lnTo>
                <a:close/>
              </a:path>
              <a:path w="2098040" h="910589">
                <a:moveTo>
                  <a:pt x="2083777" y="21273"/>
                </a:moveTo>
                <a:lnTo>
                  <a:pt x="2035395" y="21273"/>
                </a:lnTo>
                <a:lnTo>
                  <a:pt x="2042892" y="38785"/>
                </a:lnTo>
                <a:lnTo>
                  <a:pt x="2031223" y="43781"/>
                </a:lnTo>
                <a:lnTo>
                  <a:pt x="2042468" y="70050"/>
                </a:lnTo>
                <a:lnTo>
                  <a:pt x="2083777" y="21273"/>
                </a:lnTo>
                <a:close/>
              </a:path>
              <a:path w="2098040" h="910589">
                <a:moveTo>
                  <a:pt x="2035395" y="21273"/>
                </a:moveTo>
                <a:lnTo>
                  <a:pt x="2023726" y="26269"/>
                </a:lnTo>
                <a:lnTo>
                  <a:pt x="2031223" y="43781"/>
                </a:lnTo>
                <a:lnTo>
                  <a:pt x="2042892" y="38785"/>
                </a:lnTo>
                <a:lnTo>
                  <a:pt x="2035395" y="21273"/>
                </a:lnTo>
                <a:close/>
              </a:path>
              <a:path w="2098040" h="910589">
                <a:moveTo>
                  <a:pt x="2012481" y="0"/>
                </a:moveTo>
                <a:lnTo>
                  <a:pt x="2023726" y="26269"/>
                </a:lnTo>
                <a:lnTo>
                  <a:pt x="2035395" y="21273"/>
                </a:lnTo>
                <a:lnTo>
                  <a:pt x="2083777" y="21273"/>
                </a:lnTo>
                <a:lnTo>
                  <a:pt x="2097526" y="5038"/>
                </a:lnTo>
                <a:lnTo>
                  <a:pt x="201248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C81B1B9-3805-DB46-90D6-E4C135A5186C}"/>
              </a:ext>
            </a:extLst>
          </p:cNvPr>
          <p:cNvSpPr/>
          <p:nvPr/>
        </p:nvSpPr>
        <p:spPr>
          <a:xfrm>
            <a:off x="1053591" y="4686579"/>
            <a:ext cx="2098040" cy="910590"/>
          </a:xfrm>
          <a:custGeom>
            <a:avLst/>
            <a:gdLst/>
            <a:ahLst/>
            <a:cxnLst/>
            <a:rect l="l" t="t" r="r" b="b"/>
            <a:pathLst>
              <a:path w="2098040" h="910589">
                <a:moveTo>
                  <a:pt x="73799" y="26269"/>
                </a:moveTo>
                <a:lnTo>
                  <a:pt x="66302" y="43781"/>
                </a:lnTo>
                <a:lnTo>
                  <a:pt x="2090028" y="910079"/>
                </a:lnTo>
                <a:lnTo>
                  <a:pt x="2097525" y="892567"/>
                </a:lnTo>
                <a:lnTo>
                  <a:pt x="73799" y="26269"/>
                </a:lnTo>
                <a:close/>
              </a:path>
              <a:path w="2098040" h="910589">
                <a:moveTo>
                  <a:pt x="85044" y="0"/>
                </a:moveTo>
                <a:lnTo>
                  <a:pt x="0" y="5038"/>
                </a:lnTo>
                <a:lnTo>
                  <a:pt x="55057" y="70050"/>
                </a:lnTo>
                <a:lnTo>
                  <a:pt x="66302" y="43781"/>
                </a:lnTo>
                <a:lnTo>
                  <a:pt x="54632" y="38785"/>
                </a:lnTo>
                <a:lnTo>
                  <a:pt x="62129" y="21273"/>
                </a:lnTo>
                <a:lnTo>
                  <a:pt x="75937" y="21273"/>
                </a:lnTo>
                <a:lnTo>
                  <a:pt x="85044" y="0"/>
                </a:lnTo>
                <a:close/>
              </a:path>
              <a:path w="2098040" h="910589">
                <a:moveTo>
                  <a:pt x="62129" y="21273"/>
                </a:moveTo>
                <a:lnTo>
                  <a:pt x="54632" y="38785"/>
                </a:lnTo>
                <a:lnTo>
                  <a:pt x="66302" y="43781"/>
                </a:lnTo>
                <a:lnTo>
                  <a:pt x="73799" y="26269"/>
                </a:lnTo>
                <a:lnTo>
                  <a:pt x="62129" y="21273"/>
                </a:lnTo>
                <a:close/>
              </a:path>
              <a:path w="2098040" h="910589">
                <a:moveTo>
                  <a:pt x="75937" y="21273"/>
                </a:moveTo>
                <a:lnTo>
                  <a:pt x="62129" y="21273"/>
                </a:lnTo>
                <a:lnTo>
                  <a:pt x="73799" y="26269"/>
                </a:lnTo>
                <a:lnTo>
                  <a:pt x="75937" y="212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D48DA90-4812-6348-852C-C27DF016D96F}"/>
              </a:ext>
            </a:extLst>
          </p:cNvPr>
          <p:cNvSpPr/>
          <p:nvPr/>
        </p:nvSpPr>
        <p:spPr>
          <a:xfrm>
            <a:off x="695419" y="2522203"/>
            <a:ext cx="2868300" cy="328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3291B17-4842-0F47-A775-E54CD3053303}"/>
              </a:ext>
            </a:extLst>
          </p:cNvPr>
          <p:cNvSpPr/>
          <p:nvPr/>
        </p:nvSpPr>
        <p:spPr>
          <a:xfrm>
            <a:off x="6249130" y="4733970"/>
            <a:ext cx="2098040" cy="910590"/>
          </a:xfrm>
          <a:custGeom>
            <a:avLst/>
            <a:gdLst/>
            <a:ahLst/>
            <a:cxnLst/>
            <a:rect l="l" t="t" r="r" b="b"/>
            <a:pathLst>
              <a:path w="2098040" h="910589">
                <a:moveTo>
                  <a:pt x="2023727" y="26269"/>
                </a:moveTo>
                <a:lnTo>
                  <a:pt x="0" y="892567"/>
                </a:lnTo>
                <a:lnTo>
                  <a:pt x="7496" y="910080"/>
                </a:lnTo>
                <a:lnTo>
                  <a:pt x="2031224" y="43782"/>
                </a:lnTo>
                <a:lnTo>
                  <a:pt x="2023727" y="26269"/>
                </a:lnTo>
                <a:close/>
              </a:path>
              <a:path w="2098040" h="910589">
                <a:moveTo>
                  <a:pt x="2083782" y="21269"/>
                </a:moveTo>
                <a:lnTo>
                  <a:pt x="2035407" y="21269"/>
                </a:lnTo>
                <a:lnTo>
                  <a:pt x="2042904" y="38783"/>
                </a:lnTo>
                <a:lnTo>
                  <a:pt x="2031224" y="43782"/>
                </a:lnTo>
                <a:lnTo>
                  <a:pt x="2042469" y="70051"/>
                </a:lnTo>
                <a:lnTo>
                  <a:pt x="2083782" y="21269"/>
                </a:lnTo>
                <a:close/>
              </a:path>
              <a:path w="2098040" h="910589">
                <a:moveTo>
                  <a:pt x="2035407" y="21269"/>
                </a:moveTo>
                <a:lnTo>
                  <a:pt x="2023727" y="26269"/>
                </a:lnTo>
                <a:lnTo>
                  <a:pt x="2031224" y="43782"/>
                </a:lnTo>
                <a:lnTo>
                  <a:pt x="2042904" y="38783"/>
                </a:lnTo>
                <a:lnTo>
                  <a:pt x="2035407" y="21269"/>
                </a:lnTo>
                <a:close/>
              </a:path>
              <a:path w="2098040" h="910589">
                <a:moveTo>
                  <a:pt x="2012482" y="0"/>
                </a:moveTo>
                <a:lnTo>
                  <a:pt x="2023727" y="26269"/>
                </a:lnTo>
                <a:lnTo>
                  <a:pt x="2035407" y="21269"/>
                </a:lnTo>
                <a:lnTo>
                  <a:pt x="2083782" y="21269"/>
                </a:lnTo>
                <a:lnTo>
                  <a:pt x="2097528" y="5039"/>
                </a:lnTo>
                <a:lnTo>
                  <a:pt x="201248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6DBE48B-5215-634C-888D-2EB9CC1FFFBA}"/>
              </a:ext>
            </a:extLst>
          </p:cNvPr>
          <p:cNvSpPr/>
          <p:nvPr/>
        </p:nvSpPr>
        <p:spPr>
          <a:xfrm>
            <a:off x="6186898" y="4739360"/>
            <a:ext cx="537845" cy="761365"/>
          </a:xfrm>
          <a:custGeom>
            <a:avLst/>
            <a:gdLst/>
            <a:ahLst/>
            <a:cxnLst/>
            <a:rect l="l" t="t" r="r" b="b"/>
            <a:pathLst>
              <a:path w="537845" h="761364">
                <a:moveTo>
                  <a:pt x="485985" y="56921"/>
                </a:moveTo>
                <a:lnTo>
                  <a:pt x="0" y="749997"/>
                </a:lnTo>
                <a:lnTo>
                  <a:pt x="15596" y="760934"/>
                </a:lnTo>
                <a:lnTo>
                  <a:pt x="501583" y="67859"/>
                </a:lnTo>
                <a:lnTo>
                  <a:pt x="485985" y="56921"/>
                </a:lnTo>
                <a:close/>
              </a:path>
              <a:path w="537845" h="761364">
                <a:moveTo>
                  <a:pt x="530601" y="46525"/>
                </a:moveTo>
                <a:lnTo>
                  <a:pt x="493275" y="46525"/>
                </a:lnTo>
                <a:lnTo>
                  <a:pt x="508873" y="57462"/>
                </a:lnTo>
                <a:lnTo>
                  <a:pt x="501583" y="67859"/>
                </a:lnTo>
                <a:lnTo>
                  <a:pt x="524979" y="84264"/>
                </a:lnTo>
                <a:lnTo>
                  <a:pt x="530601" y="46525"/>
                </a:lnTo>
                <a:close/>
              </a:path>
              <a:path w="537845" h="761364">
                <a:moveTo>
                  <a:pt x="493275" y="46525"/>
                </a:moveTo>
                <a:lnTo>
                  <a:pt x="485985" y="56921"/>
                </a:lnTo>
                <a:lnTo>
                  <a:pt x="501583" y="67859"/>
                </a:lnTo>
                <a:lnTo>
                  <a:pt x="508873" y="57462"/>
                </a:lnTo>
                <a:lnTo>
                  <a:pt x="493275" y="46525"/>
                </a:lnTo>
                <a:close/>
              </a:path>
              <a:path w="537845" h="761364">
                <a:moveTo>
                  <a:pt x="537532" y="0"/>
                </a:moveTo>
                <a:lnTo>
                  <a:pt x="462589" y="40516"/>
                </a:lnTo>
                <a:lnTo>
                  <a:pt x="485985" y="56921"/>
                </a:lnTo>
                <a:lnTo>
                  <a:pt x="493275" y="46525"/>
                </a:lnTo>
                <a:lnTo>
                  <a:pt x="530601" y="46525"/>
                </a:lnTo>
                <a:lnTo>
                  <a:pt x="53753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296C35FD-DDCD-234C-9679-DF99F5DDFD2E}"/>
              </a:ext>
            </a:extLst>
          </p:cNvPr>
          <p:cNvSpPr/>
          <p:nvPr/>
        </p:nvSpPr>
        <p:spPr>
          <a:xfrm>
            <a:off x="8449027" y="4797539"/>
            <a:ext cx="76200" cy="639445"/>
          </a:xfrm>
          <a:custGeom>
            <a:avLst/>
            <a:gdLst/>
            <a:ahLst/>
            <a:cxnLst/>
            <a:rect l="l" t="t" r="r" b="b"/>
            <a:pathLst>
              <a:path w="76200" h="639445">
                <a:moveTo>
                  <a:pt x="47625" y="63500"/>
                </a:moveTo>
                <a:lnTo>
                  <a:pt x="28575" y="63500"/>
                </a:lnTo>
                <a:lnTo>
                  <a:pt x="28576" y="639104"/>
                </a:lnTo>
                <a:lnTo>
                  <a:pt x="47626" y="639104"/>
                </a:lnTo>
                <a:lnTo>
                  <a:pt x="47625" y="63500"/>
                </a:lnTo>
                <a:close/>
              </a:path>
              <a:path w="76200" h="63944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39445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24CCBB16-33DF-4448-9A97-7A0261967E99}"/>
              </a:ext>
            </a:extLst>
          </p:cNvPr>
          <p:cNvSpPr/>
          <p:nvPr/>
        </p:nvSpPr>
        <p:spPr>
          <a:xfrm>
            <a:off x="7005902" y="4739360"/>
            <a:ext cx="1345565" cy="763905"/>
          </a:xfrm>
          <a:custGeom>
            <a:avLst/>
            <a:gdLst/>
            <a:ahLst/>
            <a:cxnLst/>
            <a:rect l="l" t="t" r="r" b="b"/>
            <a:pathLst>
              <a:path w="1345565" h="763904">
                <a:moveTo>
                  <a:pt x="71062" y="29108"/>
                </a:moveTo>
                <a:lnTo>
                  <a:pt x="61711" y="45704"/>
                </a:lnTo>
                <a:lnTo>
                  <a:pt x="1336083" y="763764"/>
                </a:lnTo>
                <a:lnTo>
                  <a:pt x="1345435" y="747167"/>
                </a:lnTo>
                <a:lnTo>
                  <a:pt x="71062" y="29108"/>
                </a:lnTo>
                <a:close/>
              </a:path>
              <a:path w="1345565" h="763904">
                <a:moveTo>
                  <a:pt x="0" y="0"/>
                </a:moveTo>
                <a:lnTo>
                  <a:pt x="47683" y="70600"/>
                </a:lnTo>
                <a:lnTo>
                  <a:pt x="61711" y="45704"/>
                </a:lnTo>
                <a:lnTo>
                  <a:pt x="50647" y="39470"/>
                </a:lnTo>
                <a:lnTo>
                  <a:pt x="59998" y="22873"/>
                </a:lnTo>
                <a:lnTo>
                  <a:pt x="74575" y="22873"/>
                </a:lnTo>
                <a:lnTo>
                  <a:pt x="85089" y="4213"/>
                </a:lnTo>
                <a:lnTo>
                  <a:pt x="0" y="0"/>
                </a:lnTo>
                <a:close/>
              </a:path>
              <a:path w="1345565" h="763904">
                <a:moveTo>
                  <a:pt x="59998" y="22873"/>
                </a:moveTo>
                <a:lnTo>
                  <a:pt x="50647" y="39470"/>
                </a:lnTo>
                <a:lnTo>
                  <a:pt x="61711" y="45704"/>
                </a:lnTo>
                <a:lnTo>
                  <a:pt x="71062" y="29108"/>
                </a:lnTo>
                <a:lnTo>
                  <a:pt x="59998" y="22873"/>
                </a:lnTo>
                <a:close/>
              </a:path>
              <a:path w="1345565" h="763904">
                <a:moveTo>
                  <a:pt x="74575" y="22873"/>
                </a:moveTo>
                <a:lnTo>
                  <a:pt x="59998" y="22873"/>
                </a:lnTo>
                <a:lnTo>
                  <a:pt x="71062" y="29108"/>
                </a:lnTo>
                <a:lnTo>
                  <a:pt x="74575" y="228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D5BF59F9-DFE5-3046-B157-AD4C3D4BB5D3}"/>
              </a:ext>
            </a:extLst>
          </p:cNvPr>
          <p:cNvSpPr/>
          <p:nvPr/>
        </p:nvSpPr>
        <p:spPr>
          <a:xfrm>
            <a:off x="8084938" y="3911009"/>
            <a:ext cx="409575" cy="495300"/>
          </a:xfrm>
          <a:custGeom>
            <a:avLst/>
            <a:gdLst/>
            <a:ahLst/>
            <a:cxnLst/>
            <a:rect l="l" t="t" r="r" b="b"/>
            <a:pathLst>
              <a:path w="409575" h="495300">
                <a:moveTo>
                  <a:pt x="55749" y="52811"/>
                </a:moveTo>
                <a:lnTo>
                  <a:pt x="41034" y="64909"/>
                </a:lnTo>
                <a:lnTo>
                  <a:pt x="394835" y="495249"/>
                </a:lnTo>
                <a:lnTo>
                  <a:pt x="409549" y="483149"/>
                </a:lnTo>
                <a:lnTo>
                  <a:pt x="55749" y="52811"/>
                </a:lnTo>
                <a:close/>
              </a:path>
              <a:path w="409575" h="495300">
                <a:moveTo>
                  <a:pt x="0" y="0"/>
                </a:moveTo>
                <a:lnTo>
                  <a:pt x="18961" y="83056"/>
                </a:lnTo>
                <a:lnTo>
                  <a:pt x="41034" y="64909"/>
                </a:lnTo>
                <a:lnTo>
                  <a:pt x="32969" y="55098"/>
                </a:lnTo>
                <a:lnTo>
                  <a:pt x="47683" y="43000"/>
                </a:lnTo>
                <a:lnTo>
                  <a:pt x="67682" y="43000"/>
                </a:lnTo>
                <a:lnTo>
                  <a:pt x="77821" y="34664"/>
                </a:lnTo>
                <a:lnTo>
                  <a:pt x="0" y="0"/>
                </a:lnTo>
                <a:close/>
              </a:path>
              <a:path w="409575" h="495300">
                <a:moveTo>
                  <a:pt x="47683" y="43000"/>
                </a:moveTo>
                <a:lnTo>
                  <a:pt x="32969" y="55098"/>
                </a:lnTo>
                <a:lnTo>
                  <a:pt x="41034" y="64909"/>
                </a:lnTo>
                <a:lnTo>
                  <a:pt x="55749" y="52811"/>
                </a:lnTo>
                <a:lnTo>
                  <a:pt x="47683" y="43000"/>
                </a:lnTo>
                <a:close/>
              </a:path>
              <a:path w="409575" h="495300">
                <a:moveTo>
                  <a:pt x="67682" y="43000"/>
                </a:moveTo>
                <a:lnTo>
                  <a:pt x="47683" y="43000"/>
                </a:lnTo>
                <a:lnTo>
                  <a:pt x="55749" y="52811"/>
                </a:lnTo>
                <a:lnTo>
                  <a:pt x="67682" y="430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3E12473-3A65-EC44-B5CA-17EB2D80E0C9}"/>
              </a:ext>
            </a:extLst>
          </p:cNvPr>
          <p:cNvSpPr/>
          <p:nvPr/>
        </p:nvSpPr>
        <p:spPr>
          <a:xfrm>
            <a:off x="6603361" y="3841843"/>
            <a:ext cx="1746885" cy="626110"/>
          </a:xfrm>
          <a:custGeom>
            <a:avLst/>
            <a:gdLst/>
            <a:ahLst/>
            <a:cxnLst/>
            <a:rect l="l" t="t" r="r" b="b"/>
            <a:pathLst>
              <a:path w="1746884" h="626110">
                <a:moveTo>
                  <a:pt x="75106" y="26993"/>
                </a:moveTo>
                <a:lnTo>
                  <a:pt x="68855" y="44987"/>
                </a:lnTo>
                <a:lnTo>
                  <a:pt x="1740175" y="625544"/>
                </a:lnTo>
                <a:lnTo>
                  <a:pt x="1746426" y="607548"/>
                </a:lnTo>
                <a:lnTo>
                  <a:pt x="75106" y="26993"/>
                </a:lnTo>
                <a:close/>
              </a:path>
              <a:path w="1746884" h="626110">
                <a:moveTo>
                  <a:pt x="84482" y="0"/>
                </a:moveTo>
                <a:lnTo>
                  <a:pt x="0" y="10986"/>
                </a:lnTo>
                <a:lnTo>
                  <a:pt x="59479" y="71981"/>
                </a:lnTo>
                <a:lnTo>
                  <a:pt x="68855" y="44987"/>
                </a:lnTo>
                <a:lnTo>
                  <a:pt x="56857" y="40820"/>
                </a:lnTo>
                <a:lnTo>
                  <a:pt x="63108" y="22825"/>
                </a:lnTo>
                <a:lnTo>
                  <a:pt x="76554" y="22825"/>
                </a:lnTo>
                <a:lnTo>
                  <a:pt x="84482" y="0"/>
                </a:lnTo>
                <a:close/>
              </a:path>
              <a:path w="1746884" h="626110">
                <a:moveTo>
                  <a:pt x="63108" y="22825"/>
                </a:moveTo>
                <a:lnTo>
                  <a:pt x="56857" y="40820"/>
                </a:lnTo>
                <a:lnTo>
                  <a:pt x="68855" y="44987"/>
                </a:lnTo>
                <a:lnTo>
                  <a:pt x="75106" y="26993"/>
                </a:lnTo>
                <a:lnTo>
                  <a:pt x="63108" y="22825"/>
                </a:lnTo>
                <a:close/>
              </a:path>
              <a:path w="1746884" h="626110">
                <a:moveTo>
                  <a:pt x="76554" y="22825"/>
                </a:moveTo>
                <a:lnTo>
                  <a:pt x="63108" y="22825"/>
                </a:lnTo>
                <a:lnTo>
                  <a:pt x="75106" y="26993"/>
                </a:lnTo>
                <a:lnTo>
                  <a:pt x="76554" y="2282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7F77CD67-D068-F74B-8BB6-00C08D2DE2F9}"/>
              </a:ext>
            </a:extLst>
          </p:cNvPr>
          <p:cNvSpPr/>
          <p:nvPr/>
        </p:nvSpPr>
        <p:spPr>
          <a:xfrm>
            <a:off x="7000499" y="3852830"/>
            <a:ext cx="944244" cy="614045"/>
          </a:xfrm>
          <a:custGeom>
            <a:avLst/>
            <a:gdLst/>
            <a:ahLst/>
            <a:cxnLst/>
            <a:rect l="l" t="t" r="r" b="b"/>
            <a:pathLst>
              <a:path w="944245" h="614045">
                <a:moveTo>
                  <a:pt x="874880" y="33296"/>
                </a:moveTo>
                <a:lnTo>
                  <a:pt x="0" y="597555"/>
                </a:lnTo>
                <a:lnTo>
                  <a:pt x="10325" y="613564"/>
                </a:lnTo>
                <a:lnTo>
                  <a:pt x="885204" y="49304"/>
                </a:lnTo>
                <a:lnTo>
                  <a:pt x="874880" y="33296"/>
                </a:lnTo>
                <a:close/>
              </a:path>
              <a:path w="944245" h="614045">
                <a:moveTo>
                  <a:pt x="928448" y="26413"/>
                </a:moveTo>
                <a:lnTo>
                  <a:pt x="885551" y="26413"/>
                </a:lnTo>
                <a:lnTo>
                  <a:pt x="895877" y="42421"/>
                </a:lnTo>
                <a:lnTo>
                  <a:pt x="885204" y="49304"/>
                </a:lnTo>
                <a:lnTo>
                  <a:pt x="900692" y="73319"/>
                </a:lnTo>
                <a:lnTo>
                  <a:pt x="928448" y="26413"/>
                </a:lnTo>
                <a:close/>
              </a:path>
              <a:path w="944245" h="614045">
                <a:moveTo>
                  <a:pt x="885551" y="26413"/>
                </a:moveTo>
                <a:lnTo>
                  <a:pt x="874880" y="33296"/>
                </a:lnTo>
                <a:lnTo>
                  <a:pt x="885204" y="49304"/>
                </a:lnTo>
                <a:lnTo>
                  <a:pt x="895877" y="42421"/>
                </a:lnTo>
                <a:lnTo>
                  <a:pt x="885551" y="26413"/>
                </a:lnTo>
                <a:close/>
              </a:path>
              <a:path w="944245" h="614045">
                <a:moveTo>
                  <a:pt x="944078" y="0"/>
                </a:moveTo>
                <a:lnTo>
                  <a:pt x="859392" y="9282"/>
                </a:lnTo>
                <a:lnTo>
                  <a:pt x="874880" y="33296"/>
                </a:lnTo>
                <a:lnTo>
                  <a:pt x="885551" y="26413"/>
                </a:lnTo>
                <a:lnTo>
                  <a:pt x="928448" y="26413"/>
                </a:lnTo>
                <a:lnTo>
                  <a:pt x="94407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69CE0DEE-A473-DA44-BBEC-5476DDE96D6D}"/>
              </a:ext>
            </a:extLst>
          </p:cNvPr>
          <p:cNvSpPr/>
          <p:nvPr/>
        </p:nvSpPr>
        <p:spPr>
          <a:xfrm>
            <a:off x="6461209" y="3911185"/>
            <a:ext cx="272415" cy="551815"/>
          </a:xfrm>
          <a:custGeom>
            <a:avLst/>
            <a:gdLst/>
            <a:ahLst/>
            <a:cxnLst/>
            <a:rect l="l" t="t" r="r" b="b"/>
            <a:pathLst>
              <a:path w="272415" h="551814">
                <a:moveTo>
                  <a:pt x="42953" y="64610"/>
                </a:moveTo>
                <a:lnTo>
                  <a:pt x="25771" y="72838"/>
                </a:lnTo>
                <a:lnTo>
                  <a:pt x="254929" y="551319"/>
                </a:lnTo>
                <a:lnTo>
                  <a:pt x="272110" y="543091"/>
                </a:lnTo>
                <a:lnTo>
                  <a:pt x="42953" y="64610"/>
                </a:lnTo>
                <a:close/>
              </a:path>
              <a:path w="272415" h="551814">
                <a:moveTo>
                  <a:pt x="1447" y="0"/>
                </a:moveTo>
                <a:lnTo>
                  <a:pt x="0" y="85181"/>
                </a:lnTo>
                <a:lnTo>
                  <a:pt x="25771" y="72838"/>
                </a:lnTo>
                <a:lnTo>
                  <a:pt x="20285" y="61384"/>
                </a:lnTo>
                <a:lnTo>
                  <a:pt x="37467" y="53155"/>
                </a:lnTo>
                <a:lnTo>
                  <a:pt x="66871" y="53155"/>
                </a:lnTo>
                <a:lnTo>
                  <a:pt x="68724" y="52268"/>
                </a:lnTo>
                <a:lnTo>
                  <a:pt x="1447" y="0"/>
                </a:lnTo>
                <a:close/>
              </a:path>
              <a:path w="272415" h="551814">
                <a:moveTo>
                  <a:pt x="37467" y="53155"/>
                </a:moveTo>
                <a:lnTo>
                  <a:pt x="20285" y="61384"/>
                </a:lnTo>
                <a:lnTo>
                  <a:pt x="25771" y="72838"/>
                </a:lnTo>
                <a:lnTo>
                  <a:pt x="42953" y="64610"/>
                </a:lnTo>
                <a:lnTo>
                  <a:pt x="37467" y="53155"/>
                </a:lnTo>
                <a:close/>
              </a:path>
              <a:path w="272415" h="551814">
                <a:moveTo>
                  <a:pt x="66871" y="53155"/>
                </a:moveTo>
                <a:lnTo>
                  <a:pt x="37467" y="53155"/>
                </a:lnTo>
                <a:lnTo>
                  <a:pt x="42953" y="64610"/>
                </a:lnTo>
                <a:lnTo>
                  <a:pt x="66871" y="531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8EC66B04-BF97-FC46-923C-A53589592BCF}"/>
              </a:ext>
            </a:extLst>
          </p:cNvPr>
          <p:cNvSpPr/>
          <p:nvPr/>
        </p:nvSpPr>
        <p:spPr>
          <a:xfrm>
            <a:off x="7414337" y="2927562"/>
            <a:ext cx="676910" cy="593725"/>
          </a:xfrm>
          <a:custGeom>
            <a:avLst/>
            <a:gdLst/>
            <a:ahLst/>
            <a:cxnLst/>
            <a:rect l="l" t="t" r="r" b="b"/>
            <a:pathLst>
              <a:path w="676909" h="593725">
                <a:moveTo>
                  <a:pt x="63631" y="42988"/>
                </a:moveTo>
                <a:lnTo>
                  <a:pt x="51093" y="57328"/>
                </a:lnTo>
                <a:lnTo>
                  <a:pt x="664283" y="593512"/>
                </a:lnTo>
                <a:lnTo>
                  <a:pt x="676823" y="579172"/>
                </a:lnTo>
                <a:lnTo>
                  <a:pt x="63631" y="42988"/>
                </a:lnTo>
                <a:close/>
              </a:path>
              <a:path w="676909" h="593725">
                <a:moveTo>
                  <a:pt x="0" y="0"/>
                </a:moveTo>
                <a:lnTo>
                  <a:pt x="32283" y="78840"/>
                </a:lnTo>
                <a:lnTo>
                  <a:pt x="51093" y="57328"/>
                </a:lnTo>
                <a:lnTo>
                  <a:pt x="41532" y="48968"/>
                </a:lnTo>
                <a:lnTo>
                  <a:pt x="54071" y="34629"/>
                </a:lnTo>
                <a:lnTo>
                  <a:pt x="70941" y="34629"/>
                </a:lnTo>
                <a:lnTo>
                  <a:pt x="82442" y="21476"/>
                </a:lnTo>
                <a:lnTo>
                  <a:pt x="0" y="0"/>
                </a:lnTo>
                <a:close/>
              </a:path>
              <a:path w="676909" h="593725">
                <a:moveTo>
                  <a:pt x="54071" y="34629"/>
                </a:moveTo>
                <a:lnTo>
                  <a:pt x="41532" y="48968"/>
                </a:lnTo>
                <a:lnTo>
                  <a:pt x="51093" y="57328"/>
                </a:lnTo>
                <a:lnTo>
                  <a:pt x="63631" y="42988"/>
                </a:lnTo>
                <a:lnTo>
                  <a:pt x="54071" y="34629"/>
                </a:lnTo>
                <a:close/>
              </a:path>
              <a:path w="676909" h="593725">
                <a:moveTo>
                  <a:pt x="70941" y="34629"/>
                </a:moveTo>
                <a:lnTo>
                  <a:pt x="54071" y="34629"/>
                </a:lnTo>
                <a:lnTo>
                  <a:pt x="63631" y="42988"/>
                </a:lnTo>
                <a:lnTo>
                  <a:pt x="70941" y="346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A2DC14E8-76C2-274C-A4CC-D91981DE997D}"/>
              </a:ext>
            </a:extLst>
          </p:cNvPr>
          <p:cNvSpPr/>
          <p:nvPr/>
        </p:nvSpPr>
        <p:spPr>
          <a:xfrm>
            <a:off x="6596066" y="2927739"/>
            <a:ext cx="537210" cy="650875"/>
          </a:xfrm>
          <a:custGeom>
            <a:avLst/>
            <a:gdLst/>
            <a:ahLst/>
            <a:cxnLst/>
            <a:rect l="l" t="t" r="r" b="b"/>
            <a:pathLst>
              <a:path w="537209" h="650875">
                <a:moveTo>
                  <a:pt x="481341" y="52812"/>
                </a:moveTo>
                <a:lnTo>
                  <a:pt x="0" y="638298"/>
                </a:lnTo>
                <a:lnTo>
                  <a:pt x="14715" y="650396"/>
                </a:lnTo>
                <a:lnTo>
                  <a:pt x="496057" y="64910"/>
                </a:lnTo>
                <a:lnTo>
                  <a:pt x="481341" y="52812"/>
                </a:lnTo>
                <a:close/>
              </a:path>
              <a:path w="537209" h="650875">
                <a:moveTo>
                  <a:pt x="527275" y="43002"/>
                </a:moveTo>
                <a:lnTo>
                  <a:pt x="489407" y="43002"/>
                </a:lnTo>
                <a:lnTo>
                  <a:pt x="504122" y="55100"/>
                </a:lnTo>
                <a:lnTo>
                  <a:pt x="496057" y="64910"/>
                </a:lnTo>
                <a:lnTo>
                  <a:pt x="518130" y="83058"/>
                </a:lnTo>
                <a:lnTo>
                  <a:pt x="527275" y="43002"/>
                </a:lnTo>
                <a:close/>
              </a:path>
              <a:path w="537209" h="650875">
                <a:moveTo>
                  <a:pt x="489407" y="43002"/>
                </a:moveTo>
                <a:lnTo>
                  <a:pt x="481341" y="52812"/>
                </a:lnTo>
                <a:lnTo>
                  <a:pt x="496057" y="64910"/>
                </a:lnTo>
                <a:lnTo>
                  <a:pt x="504122" y="55100"/>
                </a:lnTo>
                <a:lnTo>
                  <a:pt x="489407" y="43002"/>
                </a:lnTo>
                <a:close/>
              </a:path>
              <a:path w="537209" h="650875">
                <a:moveTo>
                  <a:pt x="537091" y="0"/>
                </a:moveTo>
                <a:lnTo>
                  <a:pt x="459268" y="34665"/>
                </a:lnTo>
                <a:lnTo>
                  <a:pt x="481341" y="52812"/>
                </a:lnTo>
                <a:lnTo>
                  <a:pt x="489407" y="43002"/>
                </a:lnTo>
                <a:lnTo>
                  <a:pt x="527275" y="43002"/>
                </a:lnTo>
                <a:lnTo>
                  <a:pt x="5370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2FD64CDD-9705-5D46-86A5-9AD1385B2755}"/>
              </a:ext>
            </a:extLst>
          </p:cNvPr>
          <p:cNvSpPr/>
          <p:nvPr/>
        </p:nvSpPr>
        <p:spPr>
          <a:xfrm>
            <a:off x="5855579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50" y="0"/>
                </a:moveTo>
                <a:lnTo>
                  <a:pt x="153102" y="5246"/>
                </a:lnTo>
                <a:lnTo>
                  <a:pt x="111289" y="20191"/>
                </a:lnTo>
                <a:lnTo>
                  <a:pt x="74405" y="43641"/>
                </a:lnTo>
                <a:lnTo>
                  <a:pt x="43641" y="74405"/>
                </a:lnTo>
                <a:lnTo>
                  <a:pt x="20191" y="111289"/>
                </a:lnTo>
                <a:lnTo>
                  <a:pt x="5246" y="153102"/>
                </a:lnTo>
                <a:lnTo>
                  <a:pt x="0" y="198650"/>
                </a:lnTo>
                <a:lnTo>
                  <a:pt x="5246" y="244199"/>
                </a:lnTo>
                <a:lnTo>
                  <a:pt x="20191" y="286012"/>
                </a:lnTo>
                <a:lnTo>
                  <a:pt x="43641" y="322896"/>
                </a:lnTo>
                <a:lnTo>
                  <a:pt x="74405" y="353660"/>
                </a:lnTo>
                <a:lnTo>
                  <a:pt x="111289" y="377110"/>
                </a:lnTo>
                <a:lnTo>
                  <a:pt x="153102" y="392055"/>
                </a:lnTo>
                <a:lnTo>
                  <a:pt x="198650" y="397301"/>
                </a:lnTo>
                <a:lnTo>
                  <a:pt x="244199" y="392055"/>
                </a:lnTo>
                <a:lnTo>
                  <a:pt x="286012" y="377110"/>
                </a:lnTo>
                <a:lnTo>
                  <a:pt x="322896" y="353660"/>
                </a:lnTo>
                <a:lnTo>
                  <a:pt x="353659" y="322896"/>
                </a:lnTo>
                <a:lnTo>
                  <a:pt x="377109" y="286012"/>
                </a:lnTo>
                <a:lnTo>
                  <a:pt x="392053" y="244199"/>
                </a:lnTo>
                <a:lnTo>
                  <a:pt x="397300" y="198650"/>
                </a:lnTo>
                <a:lnTo>
                  <a:pt x="392053" y="153102"/>
                </a:lnTo>
                <a:lnTo>
                  <a:pt x="377109" y="111289"/>
                </a:lnTo>
                <a:lnTo>
                  <a:pt x="353659" y="74405"/>
                </a:lnTo>
                <a:lnTo>
                  <a:pt x="322896" y="43641"/>
                </a:lnTo>
                <a:lnTo>
                  <a:pt x="286012" y="20191"/>
                </a:lnTo>
                <a:lnTo>
                  <a:pt x="244199" y="5246"/>
                </a:lnTo>
                <a:lnTo>
                  <a:pt x="1986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924FE220-06C9-A142-9D32-380597F24531}"/>
              </a:ext>
            </a:extLst>
          </p:cNvPr>
          <p:cNvSpPr/>
          <p:nvPr/>
        </p:nvSpPr>
        <p:spPr>
          <a:xfrm>
            <a:off x="5855579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6F9E53D2-ABE8-494B-88B9-B1EE5B1950B4}"/>
              </a:ext>
            </a:extLst>
          </p:cNvPr>
          <p:cNvSpPr/>
          <p:nvPr/>
        </p:nvSpPr>
        <p:spPr>
          <a:xfrm>
            <a:off x="6666545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A1A8686B-EDFC-FB42-8D74-0D39C395B46E}"/>
              </a:ext>
            </a:extLst>
          </p:cNvPr>
          <p:cNvSpPr/>
          <p:nvPr/>
        </p:nvSpPr>
        <p:spPr>
          <a:xfrm>
            <a:off x="7477513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49" y="0"/>
                </a:moveTo>
                <a:lnTo>
                  <a:pt x="153100" y="5246"/>
                </a:lnTo>
                <a:lnTo>
                  <a:pt x="111288" y="20191"/>
                </a:lnTo>
                <a:lnTo>
                  <a:pt x="74404" y="43641"/>
                </a:lnTo>
                <a:lnTo>
                  <a:pt x="43640" y="74405"/>
                </a:lnTo>
                <a:lnTo>
                  <a:pt x="20190" y="111289"/>
                </a:lnTo>
                <a:lnTo>
                  <a:pt x="5246" y="153102"/>
                </a:lnTo>
                <a:lnTo>
                  <a:pt x="0" y="198650"/>
                </a:lnTo>
                <a:lnTo>
                  <a:pt x="5246" y="244199"/>
                </a:lnTo>
                <a:lnTo>
                  <a:pt x="20190" y="286012"/>
                </a:lnTo>
                <a:lnTo>
                  <a:pt x="43640" y="322896"/>
                </a:lnTo>
                <a:lnTo>
                  <a:pt x="74404" y="353660"/>
                </a:lnTo>
                <a:lnTo>
                  <a:pt x="111288" y="377110"/>
                </a:lnTo>
                <a:lnTo>
                  <a:pt x="153100" y="392055"/>
                </a:lnTo>
                <a:lnTo>
                  <a:pt x="198649" y="397301"/>
                </a:lnTo>
                <a:lnTo>
                  <a:pt x="244198" y="392055"/>
                </a:lnTo>
                <a:lnTo>
                  <a:pt x="286011" y="377110"/>
                </a:lnTo>
                <a:lnTo>
                  <a:pt x="322895" y="353660"/>
                </a:lnTo>
                <a:lnTo>
                  <a:pt x="353659" y="322896"/>
                </a:lnTo>
                <a:lnTo>
                  <a:pt x="377109" y="286012"/>
                </a:lnTo>
                <a:lnTo>
                  <a:pt x="392053" y="244199"/>
                </a:lnTo>
                <a:lnTo>
                  <a:pt x="397300" y="198650"/>
                </a:lnTo>
                <a:lnTo>
                  <a:pt x="392053" y="153102"/>
                </a:lnTo>
                <a:lnTo>
                  <a:pt x="377109" y="111289"/>
                </a:lnTo>
                <a:lnTo>
                  <a:pt x="353659" y="74405"/>
                </a:lnTo>
                <a:lnTo>
                  <a:pt x="322895" y="43641"/>
                </a:lnTo>
                <a:lnTo>
                  <a:pt x="286011" y="20191"/>
                </a:lnTo>
                <a:lnTo>
                  <a:pt x="244198" y="5246"/>
                </a:lnTo>
                <a:lnTo>
                  <a:pt x="1986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C1095281-3647-5E4B-9523-F3A709610F57}"/>
              </a:ext>
            </a:extLst>
          </p:cNvPr>
          <p:cNvSpPr/>
          <p:nvPr/>
        </p:nvSpPr>
        <p:spPr>
          <a:xfrm>
            <a:off x="7477513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5F38FAD-6B43-C749-9F7D-C1D5B7C6EAFD}"/>
              </a:ext>
            </a:extLst>
          </p:cNvPr>
          <p:cNvSpPr/>
          <p:nvPr/>
        </p:nvSpPr>
        <p:spPr>
          <a:xfrm>
            <a:off x="8288479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9EC20FC6-BDED-E541-A81C-42A11B1FB3E9}"/>
              </a:ext>
            </a:extLst>
          </p:cNvPr>
          <p:cNvSpPr/>
          <p:nvPr/>
        </p:nvSpPr>
        <p:spPr>
          <a:xfrm>
            <a:off x="5855579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3C2AC9C8-99D0-B645-8FC3-26FAEC2BEBA1}"/>
              </a:ext>
            </a:extLst>
          </p:cNvPr>
          <p:cNvSpPr/>
          <p:nvPr/>
        </p:nvSpPr>
        <p:spPr>
          <a:xfrm>
            <a:off x="6666545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50" y="0"/>
                </a:moveTo>
                <a:lnTo>
                  <a:pt x="153102" y="5246"/>
                </a:lnTo>
                <a:lnTo>
                  <a:pt x="111289" y="20191"/>
                </a:lnTo>
                <a:lnTo>
                  <a:pt x="74405" y="43641"/>
                </a:lnTo>
                <a:lnTo>
                  <a:pt x="43641" y="74404"/>
                </a:lnTo>
                <a:lnTo>
                  <a:pt x="20191" y="111289"/>
                </a:lnTo>
                <a:lnTo>
                  <a:pt x="5246" y="153101"/>
                </a:lnTo>
                <a:lnTo>
                  <a:pt x="0" y="198650"/>
                </a:lnTo>
                <a:lnTo>
                  <a:pt x="5246" y="244199"/>
                </a:lnTo>
                <a:lnTo>
                  <a:pt x="20191" y="286011"/>
                </a:lnTo>
                <a:lnTo>
                  <a:pt x="43641" y="322896"/>
                </a:lnTo>
                <a:lnTo>
                  <a:pt x="74405" y="353659"/>
                </a:lnTo>
                <a:lnTo>
                  <a:pt x="111289" y="377109"/>
                </a:lnTo>
                <a:lnTo>
                  <a:pt x="153102" y="392054"/>
                </a:lnTo>
                <a:lnTo>
                  <a:pt x="198650" y="397300"/>
                </a:lnTo>
                <a:lnTo>
                  <a:pt x="244199" y="392054"/>
                </a:lnTo>
                <a:lnTo>
                  <a:pt x="286012" y="377109"/>
                </a:lnTo>
                <a:lnTo>
                  <a:pt x="322896" y="353659"/>
                </a:lnTo>
                <a:lnTo>
                  <a:pt x="353660" y="322896"/>
                </a:lnTo>
                <a:lnTo>
                  <a:pt x="377110" y="286011"/>
                </a:lnTo>
                <a:lnTo>
                  <a:pt x="392055" y="244199"/>
                </a:lnTo>
                <a:lnTo>
                  <a:pt x="397301" y="198650"/>
                </a:lnTo>
                <a:lnTo>
                  <a:pt x="392055" y="153101"/>
                </a:lnTo>
                <a:lnTo>
                  <a:pt x="377110" y="111289"/>
                </a:lnTo>
                <a:lnTo>
                  <a:pt x="353660" y="74404"/>
                </a:lnTo>
                <a:lnTo>
                  <a:pt x="322896" y="43641"/>
                </a:lnTo>
                <a:lnTo>
                  <a:pt x="286012" y="20191"/>
                </a:lnTo>
                <a:lnTo>
                  <a:pt x="244199" y="5246"/>
                </a:lnTo>
                <a:lnTo>
                  <a:pt x="1986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6C5B4C63-6E94-3C46-9F09-42C042E26826}"/>
              </a:ext>
            </a:extLst>
          </p:cNvPr>
          <p:cNvSpPr/>
          <p:nvPr/>
        </p:nvSpPr>
        <p:spPr>
          <a:xfrm>
            <a:off x="6666545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35CDC6DB-B0A1-4A49-97EA-7FA724BC9F7E}"/>
              </a:ext>
            </a:extLst>
          </p:cNvPr>
          <p:cNvSpPr/>
          <p:nvPr/>
        </p:nvSpPr>
        <p:spPr>
          <a:xfrm>
            <a:off x="7477513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49" y="0"/>
                </a:moveTo>
                <a:lnTo>
                  <a:pt x="153100" y="5246"/>
                </a:lnTo>
                <a:lnTo>
                  <a:pt x="111288" y="20191"/>
                </a:lnTo>
                <a:lnTo>
                  <a:pt x="74404" y="43641"/>
                </a:lnTo>
                <a:lnTo>
                  <a:pt x="43640" y="74404"/>
                </a:lnTo>
                <a:lnTo>
                  <a:pt x="20190" y="111289"/>
                </a:lnTo>
                <a:lnTo>
                  <a:pt x="5246" y="153101"/>
                </a:lnTo>
                <a:lnTo>
                  <a:pt x="0" y="198650"/>
                </a:lnTo>
                <a:lnTo>
                  <a:pt x="5246" y="244199"/>
                </a:lnTo>
                <a:lnTo>
                  <a:pt x="20190" y="286011"/>
                </a:lnTo>
                <a:lnTo>
                  <a:pt x="43640" y="322896"/>
                </a:lnTo>
                <a:lnTo>
                  <a:pt x="74404" y="353659"/>
                </a:lnTo>
                <a:lnTo>
                  <a:pt x="111288" y="377109"/>
                </a:lnTo>
                <a:lnTo>
                  <a:pt x="153100" y="392054"/>
                </a:lnTo>
                <a:lnTo>
                  <a:pt x="198649" y="397300"/>
                </a:lnTo>
                <a:lnTo>
                  <a:pt x="244198" y="392054"/>
                </a:lnTo>
                <a:lnTo>
                  <a:pt x="286011" y="377109"/>
                </a:lnTo>
                <a:lnTo>
                  <a:pt x="322895" y="353659"/>
                </a:lnTo>
                <a:lnTo>
                  <a:pt x="353659" y="322896"/>
                </a:lnTo>
                <a:lnTo>
                  <a:pt x="377109" y="286011"/>
                </a:lnTo>
                <a:lnTo>
                  <a:pt x="392053" y="244199"/>
                </a:lnTo>
                <a:lnTo>
                  <a:pt x="397300" y="198650"/>
                </a:lnTo>
                <a:lnTo>
                  <a:pt x="392053" y="153101"/>
                </a:lnTo>
                <a:lnTo>
                  <a:pt x="377109" y="111289"/>
                </a:lnTo>
                <a:lnTo>
                  <a:pt x="353659" y="74404"/>
                </a:lnTo>
                <a:lnTo>
                  <a:pt x="322895" y="43641"/>
                </a:lnTo>
                <a:lnTo>
                  <a:pt x="286011" y="20191"/>
                </a:lnTo>
                <a:lnTo>
                  <a:pt x="244198" y="5246"/>
                </a:lnTo>
                <a:lnTo>
                  <a:pt x="1986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D7045142-1E9F-C74A-880F-384BA0BE244C}"/>
              </a:ext>
            </a:extLst>
          </p:cNvPr>
          <p:cNvSpPr/>
          <p:nvPr/>
        </p:nvSpPr>
        <p:spPr>
          <a:xfrm>
            <a:off x="7477513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53017D5D-E2E9-AF49-811F-074BBC88EC91}"/>
              </a:ext>
            </a:extLst>
          </p:cNvPr>
          <p:cNvSpPr/>
          <p:nvPr/>
        </p:nvSpPr>
        <p:spPr>
          <a:xfrm>
            <a:off x="8288479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667ADA35-789E-C142-B4E2-BAA84DB4ACB7}"/>
              </a:ext>
            </a:extLst>
          </p:cNvPr>
          <p:cNvSpPr/>
          <p:nvPr/>
        </p:nvSpPr>
        <p:spPr>
          <a:xfrm>
            <a:off x="6264307" y="351390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A5949F4B-AC43-9146-8D80-62F31C79A234}"/>
              </a:ext>
            </a:extLst>
          </p:cNvPr>
          <p:cNvSpPr/>
          <p:nvPr/>
        </p:nvSpPr>
        <p:spPr>
          <a:xfrm>
            <a:off x="7075273" y="351390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50" y="0"/>
                </a:moveTo>
                <a:lnTo>
                  <a:pt x="153102" y="5246"/>
                </a:lnTo>
                <a:lnTo>
                  <a:pt x="111289" y="20190"/>
                </a:lnTo>
                <a:lnTo>
                  <a:pt x="74405" y="43640"/>
                </a:lnTo>
                <a:lnTo>
                  <a:pt x="43641" y="74404"/>
                </a:lnTo>
                <a:lnTo>
                  <a:pt x="20191" y="111288"/>
                </a:lnTo>
                <a:lnTo>
                  <a:pt x="5246" y="153100"/>
                </a:lnTo>
                <a:lnTo>
                  <a:pt x="0" y="198649"/>
                </a:lnTo>
                <a:lnTo>
                  <a:pt x="5246" y="244198"/>
                </a:lnTo>
                <a:lnTo>
                  <a:pt x="20191" y="286011"/>
                </a:lnTo>
                <a:lnTo>
                  <a:pt x="43641" y="322895"/>
                </a:lnTo>
                <a:lnTo>
                  <a:pt x="74405" y="353658"/>
                </a:lnTo>
                <a:lnTo>
                  <a:pt x="111289" y="377109"/>
                </a:lnTo>
                <a:lnTo>
                  <a:pt x="153102" y="392053"/>
                </a:lnTo>
                <a:lnTo>
                  <a:pt x="198650" y="397300"/>
                </a:lnTo>
                <a:lnTo>
                  <a:pt x="244199" y="392053"/>
                </a:lnTo>
                <a:lnTo>
                  <a:pt x="286012" y="377109"/>
                </a:lnTo>
                <a:lnTo>
                  <a:pt x="322896" y="353658"/>
                </a:lnTo>
                <a:lnTo>
                  <a:pt x="353659" y="322895"/>
                </a:lnTo>
                <a:lnTo>
                  <a:pt x="377109" y="286011"/>
                </a:lnTo>
                <a:lnTo>
                  <a:pt x="392053" y="244198"/>
                </a:lnTo>
                <a:lnTo>
                  <a:pt x="397300" y="198649"/>
                </a:lnTo>
                <a:lnTo>
                  <a:pt x="392053" y="153100"/>
                </a:lnTo>
                <a:lnTo>
                  <a:pt x="377109" y="111288"/>
                </a:lnTo>
                <a:lnTo>
                  <a:pt x="353659" y="74404"/>
                </a:lnTo>
                <a:lnTo>
                  <a:pt x="322896" y="43640"/>
                </a:lnTo>
                <a:lnTo>
                  <a:pt x="286012" y="20190"/>
                </a:lnTo>
                <a:lnTo>
                  <a:pt x="244199" y="5246"/>
                </a:lnTo>
                <a:lnTo>
                  <a:pt x="1986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DADD38E6-25F7-344C-9B4B-4B0FF21CEC7C}"/>
              </a:ext>
            </a:extLst>
          </p:cNvPr>
          <p:cNvSpPr/>
          <p:nvPr/>
        </p:nvSpPr>
        <p:spPr>
          <a:xfrm>
            <a:off x="7075273" y="351390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27AF9CC5-6933-D54F-9A2C-0F23CB7A4C3A}"/>
              </a:ext>
            </a:extLst>
          </p:cNvPr>
          <p:cNvSpPr/>
          <p:nvPr/>
        </p:nvSpPr>
        <p:spPr>
          <a:xfrm>
            <a:off x="7886240" y="351390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19D08449-CD33-804A-AE9E-45F15EA4A1BA}"/>
              </a:ext>
            </a:extLst>
          </p:cNvPr>
          <p:cNvSpPr/>
          <p:nvPr/>
        </p:nvSpPr>
        <p:spPr>
          <a:xfrm>
            <a:off x="7075273" y="258864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2CE7B42F-42D8-3C40-9E73-D6B759B98406}"/>
              </a:ext>
            </a:extLst>
          </p:cNvPr>
          <p:cNvSpPr/>
          <p:nvPr/>
        </p:nvSpPr>
        <p:spPr>
          <a:xfrm>
            <a:off x="7148052" y="3597606"/>
            <a:ext cx="245223" cy="245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C3C04196-F203-4B40-96B1-F4612488D512}"/>
              </a:ext>
            </a:extLst>
          </p:cNvPr>
          <p:cNvSpPr/>
          <p:nvPr/>
        </p:nvSpPr>
        <p:spPr>
          <a:xfrm>
            <a:off x="5925277" y="4484660"/>
            <a:ext cx="245223" cy="245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FEED2780-B89B-D142-8427-4A787EC9DA49}"/>
              </a:ext>
            </a:extLst>
          </p:cNvPr>
          <p:cNvSpPr/>
          <p:nvPr/>
        </p:nvSpPr>
        <p:spPr>
          <a:xfrm>
            <a:off x="7553537" y="4484660"/>
            <a:ext cx="245221" cy="245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4F799B1E-8D95-2247-8EA9-BD73A8B2F52E}"/>
              </a:ext>
            </a:extLst>
          </p:cNvPr>
          <p:cNvSpPr/>
          <p:nvPr/>
        </p:nvSpPr>
        <p:spPr>
          <a:xfrm>
            <a:off x="7553537" y="5520950"/>
            <a:ext cx="245221" cy="245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B31779A0-75D1-DE42-9515-4EB6CE3990EC}"/>
              </a:ext>
            </a:extLst>
          </p:cNvPr>
          <p:cNvSpPr/>
          <p:nvPr/>
        </p:nvSpPr>
        <p:spPr>
          <a:xfrm>
            <a:off x="6742570" y="5520950"/>
            <a:ext cx="245221" cy="2452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930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Dropout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3291B17-4842-0F47-A775-E54CD3053303}"/>
              </a:ext>
            </a:extLst>
          </p:cNvPr>
          <p:cNvSpPr/>
          <p:nvPr/>
        </p:nvSpPr>
        <p:spPr>
          <a:xfrm>
            <a:off x="6249130" y="4733970"/>
            <a:ext cx="2098040" cy="910590"/>
          </a:xfrm>
          <a:custGeom>
            <a:avLst/>
            <a:gdLst/>
            <a:ahLst/>
            <a:cxnLst/>
            <a:rect l="l" t="t" r="r" b="b"/>
            <a:pathLst>
              <a:path w="2098040" h="910589">
                <a:moveTo>
                  <a:pt x="2023727" y="26269"/>
                </a:moveTo>
                <a:lnTo>
                  <a:pt x="0" y="892567"/>
                </a:lnTo>
                <a:lnTo>
                  <a:pt x="7496" y="910080"/>
                </a:lnTo>
                <a:lnTo>
                  <a:pt x="2031224" y="43782"/>
                </a:lnTo>
                <a:lnTo>
                  <a:pt x="2023727" y="26269"/>
                </a:lnTo>
                <a:close/>
              </a:path>
              <a:path w="2098040" h="910589">
                <a:moveTo>
                  <a:pt x="2083782" y="21269"/>
                </a:moveTo>
                <a:lnTo>
                  <a:pt x="2035407" y="21269"/>
                </a:lnTo>
                <a:lnTo>
                  <a:pt x="2042904" y="38783"/>
                </a:lnTo>
                <a:lnTo>
                  <a:pt x="2031224" y="43782"/>
                </a:lnTo>
                <a:lnTo>
                  <a:pt x="2042469" y="70051"/>
                </a:lnTo>
                <a:lnTo>
                  <a:pt x="2083782" y="21269"/>
                </a:lnTo>
                <a:close/>
              </a:path>
              <a:path w="2098040" h="910589">
                <a:moveTo>
                  <a:pt x="2035407" y="21269"/>
                </a:moveTo>
                <a:lnTo>
                  <a:pt x="2023727" y="26269"/>
                </a:lnTo>
                <a:lnTo>
                  <a:pt x="2031224" y="43782"/>
                </a:lnTo>
                <a:lnTo>
                  <a:pt x="2042904" y="38783"/>
                </a:lnTo>
                <a:lnTo>
                  <a:pt x="2035407" y="21269"/>
                </a:lnTo>
                <a:close/>
              </a:path>
              <a:path w="2098040" h="910589">
                <a:moveTo>
                  <a:pt x="2012482" y="0"/>
                </a:moveTo>
                <a:lnTo>
                  <a:pt x="2023727" y="26269"/>
                </a:lnTo>
                <a:lnTo>
                  <a:pt x="2035407" y="21269"/>
                </a:lnTo>
                <a:lnTo>
                  <a:pt x="2083782" y="21269"/>
                </a:lnTo>
                <a:lnTo>
                  <a:pt x="2097528" y="5039"/>
                </a:lnTo>
                <a:lnTo>
                  <a:pt x="201248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6DBE48B-5215-634C-888D-2EB9CC1FFFBA}"/>
              </a:ext>
            </a:extLst>
          </p:cNvPr>
          <p:cNvSpPr/>
          <p:nvPr/>
        </p:nvSpPr>
        <p:spPr>
          <a:xfrm>
            <a:off x="6186898" y="4739360"/>
            <a:ext cx="537845" cy="761365"/>
          </a:xfrm>
          <a:custGeom>
            <a:avLst/>
            <a:gdLst/>
            <a:ahLst/>
            <a:cxnLst/>
            <a:rect l="l" t="t" r="r" b="b"/>
            <a:pathLst>
              <a:path w="537845" h="761364">
                <a:moveTo>
                  <a:pt x="485985" y="56921"/>
                </a:moveTo>
                <a:lnTo>
                  <a:pt x="0" y="749997"/>
                </a:lnTo>
                <a:lnTo>
                  <a:pt x="15596" y="760934"/>
                </a:lnTo>
                <a:lnTo>
                  <a:pt x="501583" y="67859"/>
                </a:lnTo>
                <a:lnTo>
                  <a:pt x="485985" y="56921"/>
                </a:lnTo>
                <a:close/>
              </a:path>
              <a:path w="537845" h="761364">
                <a:moveTo>
                  <a:pt x="530601" y="46525"/>
                </a:moveTo>
                <a:lnTo>
                  <a:pt x="493275" y="46525"/>
                </a:lnTo>
                <a:lnTo>
                  <a:pt x="508873" y="57462"/>
                </a:lnTo>
                <a:lnTo>
                  <a:pt x="501583" y="67859"/>
                </a:lnTo>
                <a:lnTo>
                  <a:pt x="524979" y="84264"/>
                </a:lnTo>
                <a:lnTo>
                  <a:pt x="530601" y="46525"/>
                </a:lnTo>
                <a:close/>
              </a:path>
              <a:path w="537845" h="761364">
                <a:moveTo>
                  <a:pt x="493275" y="46525"/>
                </a:moveTo>
                <a:lnTo>
                  <a:pt x="485985" y="56921"/>
                </a:lnTo>
                <a:lnTo>
                  <a:pt x="501583" y="67859"/>
                </a:lnTo>
                <a:lnTo>
                  <a:pt x="508873" y="57462"/>
                </a:lnTo>
                <a:lnTo>
                  <a:pt x="493275" y="46525"/>
                </a:lnTo>
                <a:close/>
              </a:path>
              <a:path w="537845" h="761364">
                <a:moveTo>
                  <a:pt x="537532" y="0"/>
                </a:moveTo>
                <a:lnTo>
                  <a:pt x="462589" y="40516"/>
                </a:lnTo>
                <a:lnTo>
                  <a:pt x="485985" y="56921"/>
                </a:lnTo>
                <a:lnTo>
                  <a:pt x="493275" y="46525"/>
                </a:lnTo>
                <a:lnTo>
                  <a:pt x="530601" y="46525"/>
                </a:lnTo>
                <a:lnTo>
                  <a:pt x="53753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296C35FD-DDCD-234C-9679-DF99F5DDFD2E}"/>
              </a:ext>
            </a:extLst>
          </p:cNvPr>
          <p:cNvSpPr/>
          <p:nvPr/>
        </p:nvSpPr>
        <p:spPr>
          <a:xfrm>
            <a:off x="8449027" y="4797539"/>
            <a:ext cx="76200" cy="639445"/>
          </a:xfrm>
          <a:custGeom>
            <a:avLst/>
            <a:gdLst/>
            <a:ahLst/>
            <a:cxnLst/>
            <a:rect l="l" t="t" r="r" b="b"/>
            <a:pathLst>
              <a:path w="76200" h="639445">
                <a:moveTo>
                  <a:pt x="47625" y="63500"/>
                </a:moveTo>
                <a:lnTo>
                  <a:pt x="28575" y="63500"/>
                </a:lnTo>
                <a:lnTo>
                  <a:pt x="28576" y="639104"/>
                </a:lnTo>
                <a:lnTo>
                  <a:pt x="47626" y="639104"/>
                </a:lnTo>
                <a:lnTo>
                  <a:pt x="47625" y="63500"/>
                </a:lnTo>
                <a:close/>
              </a:path>
              <a:path w="76200" h="63944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39445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24CCBB16-33DF-4448-9A97-7A0261967E99}"/>
              </a:ext>
            </a:extLst>
          </p:cNvPr>
          <p:cNvSpPr/>
          <p:nvPr/>
        </p:nvSpPr>
        <p:spPr>
          <a:xfrm>
            <a:off x="7005902" y="4739360"/>
            <a:ext cx="1345565" cy="763905"/>
          </a:xfrm>
          <a:custGeom>
            <a:avLst/>
            <a:gdLst/>
            <a:ahLst/>
            <a:cxnLst/>
            <a:rect l="l" t="t" r="r" b="b"/>
            <a:pathLst>
              <a:path w="1345565" h="763904">
                <a:moveTo>
                  <a:pt x="71062" y="29108"/>
                </a:moveTo>
                <a:lnTo>
                  <a:pt x="61711" y="45704"/>
                </a:lnTo>
                <a:lnTo>
                  <a:pt x="1336083" y="763764"/>
                </a:lnTo>
                <a:lnTo>
                  <a:pt x="1345435" y="747167"/>
                </a:lnTo>
                <a:lnTo>
                  <a:pt x="71062" y="29108"/>
                </a:lnTo>
                <a:close/>
              </a:path>
              <a:path w="1345565" h="763904">
                <a:moveTo>
                  <a:pt x="0" y="0"/>
                </a:moveTo>
                <a:lnTo>
                  <a:pt x="47683" y="70600"/>
                </a:lnTo>
                <a:lnTo>
                  <a:pt x="61711" y="45704"/>
                </a:lnTo>
                <a:lnTo>
                  <a:pt x="50647" y="39470"/>
                </a:lnTo>
                <a:lnTo>
                  <a:pt x="59998" y="22873"/>
                </a:lnTo>
                <a:lnTo>
                  <a:pt x="74575" y="22873"/>
                </a:lnTo>
                <a:lnTo>
                  <a:pt x="85089" y="4213"/>
                </a:lnTo>
                <a:lnTo>
                  <a:pt x="0" y="0"/>
                </a:lnTo>
                <a:close/>
              </a:path>
              <a:path w="1345565" h="763904">
                <a:moveTo>
                  <a:pt x="59998" y="22873"/>
                </a:moveTo>
                <a:lnTo>
                  <a:pt x="50647" y="39470"/>
                </a:lnTo>
                <a:lnTo>
                  <a:pt x="61711" y="45704"/>
                </a:lnTo>
                <a:lnTo>
                  <a:pt x="71062" y="29108"/>
                </a:lnTo>
                <a:lnTo>
                  <a:pt x="59998" y="22873"/>
                </a:lnTo>
                <a:close/>
              </a:path>
              <a:path w="1345565" h="763904">
                <a:moveTo>
                  <a:pt x="74575" y="22873"/>
                </a:moveTo>
                <a:lnTo>
                  <a:pt x="59998" y="22873"/>
                </a:lnTo>
                <a:lnTo>
                  <a:pt x="71062" y="29108"/>
                </a:lnTo>
                <a:lnTo>
                  <a:pt x="74575" y="228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D5BF59F9-DFE5-3046-B157-AD4C3D4BB5D3}"/>
              </a:ext>
            </a:extLst>
          </p:cNvPr>
          <p:cNvSpPr/>
          <p:nvPr/>
        </p:nvSpPr>
        <p:spPr>
          <a:xfrm>
            <a:off x="8084938" y="3911009"/>
            <a:ext cx="409575" cy="495300"/>
          </a:xfrm>
          <a:custGeom>
            <a:avLst/>
            <a:gdLst/>
            <a:ahLst/>
            <a:cxnLst/>
            <a:rect l="l" t="t" r="r" b="b"/>
            <a:pathLst>
              <a:path w="409575" h="495300">
                <a:moveTo>
                  <a:pt x="55749" y="52811"/>
                </a:moveTo>
                <a:lnTo>
                  <a:pt x="41034" y="64909"/>
                </a:lnTo>
                <a:lnTo>
                  <a:pt x="394835" y="495249"/>
                </a:lnTo>
                <a:lnTo>
                  <a:pt x="409549" y="483149"/>
                </a:lnTo>
                <a:lnTo>
                  <a:pt x="55749" y="52811"/>
                </a:lnTo>
                <a:close/>
              </a:path>
              <a:path w="409575" h="495300">
                <a:moveTo>
                  <a:pt x="0" y="0"/>
                </a:moveTo>
                <a:lnTo>
                  <a:pt x="18961" y="83056"/>
                </a:lnTo>
                <a:lnTo>
                  <a:pt x="41034" y="64909"/>
                </a:lnTo>
                <a:lnTo>
                  <a:pt x="32969" y="55098"/>
                </a:lnTo>
                <a:lnTo>
                  <a:pt x="47683" y="43000"/>
                </a:lnTo>
                <a:lnTo>
                  <a:pt x="67682" y="43000"/>
                </a:lnTo>
                <a:lnTo>
                  <a:pt x="77821" y="34664"/>
                </a:lnTo>
                <a:lnTo>
                  <a:pt x="0" y="0"/>
                </a:lnTo>
                <a:close/>
              </a:path>
              <a:path w="409575" h="495300">
                <a:moveTo>
                  <a:pt x="47683" y="43000"/>
                </a:moveTo>
                <a:lnTo>
                  <a:pt x="32969" y="55098"/>
                </a:lnTo>
                <a:lnTo>
                  <a:pt x="41034" y="64909"/>
                </a:lnTo>
                <a:lnTo>
                  <a:pt x="55749" y="52811"/>
                </a:lnTo>
                <a:lnTo>
                  <a:pt x="47683" y="43000"/>
                </a:lnTo>
                <a:close/>
              </a:path>
              <a:path w="409575" h="495300">
                <a:moveTo>
                  <a:pt x="67682" y="43000"/>
                </a:moveTo>
                <a:lnTo>
                  <a:pt x="47683" y="43000"/>
                </a:lnTo>
                <a:lnTo>
                  <a:pt x="55749" y="52811"/>
                </a:lnTo>
                <a:lnTo>
                  <a:pt x="67682" y="430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3E12473-3A65-EC44-B5CA-17EB2D80E0C9}"/>
              </a:ext>
            </a:extLst>
          </p:cNvPr>
          <p:cNvSpPr/>
          <p:nvPr/>
        </p:nvSpPr>
        <p:spPr>
          <a:xfrm>
            <a:off x="6603361" y="3841843"/>
            <a:ext cx="1746885" cy="626110"/>
          </a:xfrm>
          <a:custGeom>
            <a:avLst/>
            <a:gdLst/>
            <a:ahLst/>
            <a:cxnLst/>
            <a:rect l="l" t="t" r="r" b="b"/>
            <a:pathLst>
              <a:path w="1746884" h="626110">
                <a:moveTo>
                  <a:pt x="75106" y="26993"/>
                </a:moveTo>
                <a:lnTo>
                  <a:pt x="68855" y="44987"/>
                </a:lnTo>
                <a:lnTo>
                  <a:pt x="1740175" y="625544"/>
                </a:lnTo>
                <a:lnTo>
                  <a:pt x="1746426" y="607548"/>
                </a:lnTo>
                <a:lnTo>
                  <a:pt x="75106" y="26993"/>
                </a:lnTo>
                <a:close/>
              </a:path>
              <a:path w="1746884" h="626110">
                <a:moveTo>
                  <a:pt x="84482" y="0"/>
                </a:moveTo>
                <a:lnTo>
                  <a:pt x="0" y="10986"/>
                </a:lnTo>
                <a:lnTo>
                  <a:pt x="59479" y="71981"/>
                </a:lnTo>
                <a:lnTo>
                  <a:pt x="68855" y="44987"/>
                </a:lnTo>
                <a:lnTo>
                  <a:pt x="56857" y="40820"/>
                </a:lnTo>
                <a:lnTo>
                  <a:pt x="63108" y="22825"/>
                </a:lnTo>
                <a:lnTo>
                  <a:pt x="76554" y="22825"/>
                </a:lnTo>
                <a:lnTo>
                  <a:pt x="84482" y="0"/>
                </a:lnTo>
                <a:close/>
              </a:path>
              <a:path w="1746884" h="626110">
                <a:moveTo>
                  <a:pt x="63108" y="22825"/>
                </a:moveTo>
                <a:lnTo>
                  <a:pt x="56857" y="40820"/>
                </a:lnTo>
                <a:lnTo>
                  <a:pt x="68855" y="44987"/>
                </a:lnTo>
                <a:lnTo>
                  <a:pt x="75106" y="26993"/>
                </a:lnTo>
                <a:lnTo>
                  <a:pt x="63108" y="22825"/>
                </a:lnTo>
                <a:close/>
              </a:path>
              <a:path w="1746884" h="626110">
                <a:moveTo>
                  <a:pt x="76554" y="22825"/>
                </a:moveTo>
                <a:lnTo>
                  <a:pt x="63108" y="22825"/>
                </a:lnTo>
                <a:lnTo>
                  <a:pt x="75106" y="26993"/>
                </a:lnTo>
                <a:lnTo>
                  <a:pt x="76554" y="2282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7F77CD67-D068-F74B-8BB6-00C08D2DE2F9}"/>
              </a:ext>
            </a:extLst>
          </p:cNvPr>
          <p:cNvSpPr/>
          <p:nvPr/>
        </p:nvSpPr>
        <p:spPr>
          <a:xfrm>
            <a:off x="7000499" y="3852830"/>
            <a:ext cx="944244" cy="614045"/>
          </a:xfrm>
          <a:custGeom>
            <a:avLst/>
            <a:gdLst/>
            <a:ahLst/>
            <a:cxnLst/>
            <a:rect l="l" t="t" r="r" b="b"/>
            <a:pathLst>
              <a:path w="944245" h="614045">
                <a:moveTo>
                  <a:pt x="874880" y="33296"/>
                </a:moveTo>
                <a:lnTo>
                  <a:pt x="0" y="597555"/>
                </a:lnTo>
                <a:lnTo>
                  <a:pt x="10325" y="613564"/>
                </a:lnTo>
                <a:lnTo>
                  <a:pt x="885204" y="49304"/>
                </a:lnTo>
                <a:lnTo>
                  <a:pt x="874880" y="33296"/>
                </a:lnTo>
                <a:close/>
              </a:path>
              <a:path w="944245" h="614045">
                <a:moveTo>
                  <a:pt x="928448" y="26413"/>
                </a:moveTo>
                <a:lnTo>
                  <a:pt x="885551" y="26413"/>
                </a:lnTo>
                <a:lnTo>
                  <a:pt x="895877" y="42421"/>
                </a:lnTo>
                <a:lnTo>
                  <a:pt x="885204" y="49304"/>
                </a:lnTo>
                <a:lnTo>
                  <a:pt x="900692" y="73319"/>
                </a:lnTo>
                <a:lnTo>
                  <a:pt x="928448" y="26413"/>
                </a:lnTo>
                <a:close/>
              </a:path>
              <a:path w="944245" h="614045">
                <a:moveTo>
                  <a:pt x="885551" y="26413"/>
                </a:moveTo>
                <a:lnTo>
                  <a:pt x="874880" y="33296"/>
                </a:lnTo>
                <a:lnTo>
                  <a:pt x="885204" y="49304"/>
                </a:lnTo>
                <a:lnTo>
                  <a:pt x="895877" y="42421"/>
                </a:lnTo>
                <a:lnTo>
                  <a:pt x="885551" y="26413"/>
                </a:lnTo>
                <a:close/>
              </a:path>
              <a:path w="944245" h="614045">
                <a:moveTo>
                  <a:pt x="944078" y="0"/>
                </a:moveTo>
                <a:lnTo>
                  <a:pt x="859392" y="9282"/>
                </a:lnTo>
                <a:lnTo>
                  <a:pt x="874880" y="33296"/>
                </a:lnTo>
                <a:lnTo>
                  <a:pt x="885551" y="26413"/>
                </a:lnTo>
                <a:lnTo>
                  <a:pt x="928448" y="26413"/>
                </a:lnTo>
                <a:lnTo>
                  <a:pt x="94407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69CE0DEE-A473-DA44-BBEC-5476DDE96D6D}"/>
              </a:ext>
            </a:extLst>
          </p:cNvPr>
          <p:cNvSpPr/>
          <p:nvPr/>
        </p:nvSpPr>
        <p:spPr>
          <a:xfrm>
            <a:off x="6461209" y="3911185"/>
            <a:ext cx="272415" cy="551815"/>
          </a:xfrm>
          <a:custGeom>
            <a:avLst/>
            <a:gdLst/>
            <a:ahLst/>
            <a:cxnLst/>
            <a:rect l="l" t="t" r="r" b="b"/>
            <a:pathLst>
              <a:path w="272415" h="551814">
                <a:moveTo>
                  <a:pt x="42953" y="64610"/>
                </a:moveTo>
                <a:lnTo>
                  <a:pt x="25771" y="72838"/>
                </a:lnTo>
                <a:lnTo>
                  <a:pt x="254929" y="551319"/>
                </a:lnTo>
                <a:lnTo>
                  <a:pt x="272110" y="543091"/>
                </a:lnTo>
                <a:lnTo>
                  <a:pt x="42953" y="64610"/>
                </a:lnTo>
                <a:close/>
              </a:path>
              <a:path w="272415" h="551814">
                <a:moveTo>
                  <a:pt x="1447" y="0"/>
                </a:moveTo>
                <a:lnTo>
                  <a:pt x="0" y="85181"/>
                </a:lnTo>
                <a:lnTo>
                  <a:pt x="25771" y="72838"/>
                </a:lnTo>
                <a:lnTo>
                  <a:pt x="20285" y="61384"/>
                </a:lnTo>
                <a:lnTo>
                  <a:pt x="37467" y="53155"/>
                </a:lnTo>
                <a:lnTo>
                  <a:pt x="66871" y="53155"/>
                </a:lnTo>
                <a:lnTo>
                  <a:pt x="68724" y="52268"/>
                </a:lnTo>
                <a:lnTo>
                  <a:pt x="1447" y="0"/>
                </a:lnTo>
                <a:close/>
              </a:path>
              <a:path w="272415" h="551814">
                <a:moveTo>
                  <a:pt x="37467" y="53155"/>
                </a:moveTo>
                <a:lnTo>
                  <a:pt x="20285" y="61384"/>
                </a:lnTo>
                <a:lnTo>
                  <a:pt x="25771" y="72838"/>
                </a:lnTo>
                <a:lnTo>
                  <a:pt x="42953" y="64610"/>
                </a:lnTo>
                <a:lnTo>
                  <a:pt x="37467" y="53155"/>
                </a:lnTo>
                <a:close/>
              </a:path>
              <a:path w="272415" h="551814">
                <a:moveTo>
                  <a:pt x="66871" y="53155"/>
                </a:moveTo>
                <a:lnTo>
                  <a:pt x="37467" y="53155"/>
                </a:lnTo>
                <a:lnTo>
                  <a:pt x="42953" y="64610"/>
                </a:lnTo>
                <a:lnTo>
                  <a:pt x="66871" y="531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8EC66B04-BF97-FC46-923C-A53589592BCF}"/>
              </a:ext>
            </a:extLst>
          </p:cNvPr>
          <p:cNvSpPr/>
          <p:nvPr/>
        </p:nvSpPr>
        <p:spPr>
          <a:xfrm>
            <a:off x="7414337" y="2927562"/>
            <a:ext cx="676910" cy="593725"/>
          </a:xfrm>
          <a:custGeom>
            <a:avLst/>
            <a:gdLst/>
            <a:ahLst/>
            <a:cxnLst/>
            <a:rect l="l" t="t" r="r" b="b"/>
            <a:pathLst>
              <a:path w="676909" h="593725">
                <a:moveTo>
                  <a:pt x="63631" y="42988"/>
                </a:moveTo>
                <a:lnTo>
                  <a:pt x="51093" y="57328"/>
                </a:lnTo>
                <a:lnTo>
                  <a:pt x="664283" y="593512"/>
                </a:lnTo>
                <a:lnTo>
                  <a:pt x="676823" y="579172"/>
                </a:lnTo>
                <a:lnTo>
                  <a:pt x="63631" y="42988"/>
                </a:lnTo>
                <a:close/>
              </a:path>
              <a:path w="676909" h="593725">
                <a:moveTo>
                  <a:pt x="0" y="0"/>
                </a:moveTo>
                <a:lnTo>
                  <a:pt x="32283" y="78840"/>
                </a:lnTo>
                <a:lnTo>
                  <a:pt x="51093" y="57328"/>
                </a:lnTo>
                <a:lnTo>
                  <a:pt x="41532" y="48968"/>
                </a:lnTo>
                <a:lnTo>
                  <a:pt x="54071" y="34629"/>
                </a:lnTo>
                <a:lnTo>
                  <a:pt x="70941" y="34629"/>
                </a:lnTo>
                <a:lnTo>
                  <a:pt x="82442" y="21476"/>
                </a:lnTo>
                <a:lnTo>
                  <a:pt x="0" y="0"/>
                </a:lnTo>
                <a:close/>
              </a:path>
              <a:path w="676909" h="593725">
                <a:moveTo>
                  <a:pt x="54071" y="34629"/>
                </a:moveTo>
                <a:lnTo>
                  <a:pt x="41532" y="48968"/>
                </a:lnTo>
                <a:lnTo>
                  <a:pt x="51093" y="57328"/>
                </a:lnTo>
                <a:lnTo>
                  <a:pt x="63631" y="42988"/>
                </a:lnTo>
                <a:lnTo>
                  <a:pt x="54071" y="34629"/>
                </a:lnTo>
                <a:close/>
              </a:path>
              <a:path w="676909" h="593725">
                <a:moveTo>
                  <a:pt x="70941" y="34629"/>
                </a:moveTo>
                <a:lnTo>
                  <a:pt x="54071" y="34629"/>
                </a:lnTo>
                <a:lnTo>
                  <a:pt x="63631" y="42988"/>
                </a:lnTo>
                <a:lnTo>
                  <a:pt x="70941" y="346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A2DC14E8-76C2-274C-A4CC-D91981DE997D}"/>
              </a:ext>
            </a:extLst>
          </p:cNvPr>
          <p:cNvSpPr/>
          <p:nvPr/>
        </p:nvSpPr>
        <p:spPr>
          <a:xfrm>
            <a:off x="6596066" y="2927739"/>
            <a:ext cx="537210" cy="650875"/>
          </a:xfrm>
          <a:custGeom>
            <a:avLst/>
            <a:gdLst/>
            <a:ahLst/>
            <a:cxnLst/>
            <a:rect l="l" t="t" r="r" b="b"/>
            <a:pathLst>
              <a:path w="537209" h="650875">
                <a:moveTo>
                  <a:pt x="481341" y="52812"/>
                </a:moveTo>
                <a:lnTo>
                  <a:pt x="0" y="638298"/>
                </a:lnTo>
                <a:lnTo>
                  <a:pt x="14715" y="650396"/>
                </a:lnTo>
                <a:lnTo>
                  <a:pt x="496057" y="64910"/>
                </a:lnTo>
                <a:lnTo>
                  <a:pt x="481341" y="52812"/>
                </a:lnTo>
                <a:close/>
              </a:path>
              <a:path w="537209" h="650875">
                <a:moveTo>
                  <a:pt x="527275" y="43002"/>
                </a:moveTo>
                <a:lnTo>
                  <a:pt x="489407" y="43002"/>
                </a:lnTo>
                <a:lnTo>
                  <a:pt x="504122" y="55100"/>
                </a:lnTo>
                <a:lnTo>
                  <a:pt x="496057" y="64910"/>
                </a:lnTo>
                <a:lnTo>
                  <a:pt x="518130" y="83058"/>
                </a:lnTo>
                <a:lnTo>
                  <a:pt x="527275" y="43002"/>
                </a:lnTo>
                <a:close/>
              </a:path>
              <a:path w="537209" h="650875">
                <a:moveTo>
                  <a:pt x="489407" y="43002"/>
                </a:moveTo>
                <a:lnTo>
                  <a:pt x="481341" y="52812"/>
                </a:lnTo>
                <a:lnTo>
                  <a:pt x="496057" y="64910"/>
                </a:lnTo>
                <a:lnTo>
                  <a:pt x="504122" y="55100"/>
                </a:lnTo>
                <a:lnTo>
                  <a:pt x="489407" y="43002"/>
                </a:lnTo>
                <a:close/>
              </a:path>
              <a:path w="537209" h="650875">
                <a:moveTo>
                  <a:pt x="537091" y="0"/>
                </a:moveTo>
                <a:lnTo>
                  <a:pt x="459268" y="34665"/>
                </a:lnTo>
                <a:lnTo>
                  <a:pt x="481341" y="52812"/>
                </a:lnTo>
                <a:lnTo>
                  <a:pt x="489407" y="43002"/>
                </a:lnTo>
                <a:lnTo>
                  <a:pt x="527275" y="43002"/>
                </a:lnTo>
                <a:lnTo>
                  <a:pt x="5370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2FD64CDD-9705-5D46-86A5-9AD1385B2755}"/>
              </a:ext>
            </a:extLst>
          </p:cNvPr>
          <p:cNvSpPr/>
          <p:nvPr/>
        </p:nvSpPr>
        <p:spPr>
          <a:xfrm>
            <a:off x="5855579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50" y="0"/>
                </a:moveTo>
                <a:lnTo>
                  <a:pt x="153102" y="5246"/>
                </a:lnTo>
                <a:lnTo>
                  <a:pt x="111289" y="20191"/>
                </a:lnTo>
                <a:lnTo>
                  <a:pt x="74405" y="43641"/>
                </a:lnTo>
                <a:lnTo>
                  <a:pt x="43641" y="74405"/>
                </a:lnTo>
                <a:lnTo>
                  <a:pt x="20191" y="111289"/>
                </a:lnTo>
                <a:lnTo>
                  <a:pt x="5246" y="153102"/>
                </a:lnTo>
                <a:lnTo>
                  <a:pt x="0" y="198650"/>
                </a:lnTo>
                <a:lnTo>
                  <a:pt x="5246" y="244199"/>
                </a:lnTo>
                <a:lnTo>
                  <a:pt x="20191" y="286012"/>
                </a:lnTo>
                <a:lnTo>
                  <a:pt x="43641" y="322896"/>
                </a:lnTo>
                <a:lnTo>
                  <a:pt x="74405" y="353660"/>
                </a:lnTo>
                <a:lnTo>
                  <a:pt x="111289" y="377110"/>
                </a:lnTo>
                <a:lnTo>
                  <a:pt x="153102" y="392055"/>
                </a:lnTo>
                <a:lnTo>
                  <a:pt x="198650" y="397301"/>
                </a:lnTo>
                <a:lnTo>
                  <a:pt x="244199" y="392055"/>
                </a:lnTo>
                <a:lnTo>
                  <a:pt x="286012" y="377110"/>
                </a:lnTo>
                <a:lnTo>
                  <a:pt x="322896" y="353660"/>
                </a:lnTo>
                <a:lnTo>
                  <a:pt x="353659" y="322896"/>
                </a:lnTo>
                <a:lnTo>
                  <a:pt x="377109" y="286012"/>
                </a:lnTo>
                <a:lnTo>
                  <a:pt x="392053" y="244199"/>
                </a:lnTo>
                <a:lnTo>
                  <a:pt x="397300" y="198650"/>
                </a:lnTo>
                <a:lnTo>
                  <a:pt x="392053" y="153102"/>
                </a:lnTo>
                <a:lnTo>
                  <a:pt x="377109" y="111289"/>
                </a:lnTo>
                <a:lnTo>
                  <a:pt x="353659" y="74405"/>
                </a:lnTo>
                <a:lnTo>
                  <a:pt x="322896" y="43641"/>
                </a:lnTo>
                <a:lnTo>
                  <a:pt x="286012" y="20191"/>
                </a:lnTo>
                <a:lnTo>
                  <a:pt x="244199" y="5246"/>
                </a:lnTo>
                <a:lnTo>
                  <a:pt x="1986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924FE220-06C9-A142-9D32-380597F24531}"/>
              </a:ext>
            </a:extLst>
          </p:cNvPr>
          <p:cNvSpPr/>
          <p:nvPr/>
        </p:nvSpPr>
        <p:spPr>
          <a:xfrm>
            <a:off x="5855579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6F9E53D2-ABE8-494B-88B9-B1EE5B1950B4}"/>
              </a:ext>
            </a:extLst>
          </p:cNvPr>
          <p:cNvSpPr/>
          <p:nvPr/>
        </p:nvSpPr>
        <p:spPr>
          <a:xfrm>
            <a:off x="6666545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A1A8686B-EDFC-FB42-8D74-0D39C395B46E}"/>
              </a:ext>
            </a:extLst>
          </p:cNvPr>
          <p:cNvSpPr/>
          <p:nvPr/>
        </p:nvSpPr>
        <p:spPr>
          <a:xfrm>
            <a:off x="7477513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49" y="0"/>
                </a:moveTo>
                <a:lnTo>
                  <a:pt x="153100" y="5246"/>
                </a:lnTo>
                <a:lnTo>
                  <a:pt x="111288" y="20191"/>
                </a:lnTo>
                <a:lnTo>
                  <a:pt x="74404" y="43641"/>
                </a:lnTo>
                <a:lnTo>
                  <a:pt x="43640" y="74405"/>
                </a:lnTo>
                <a:lnTo>
                  <a:pt x="20190" y="111289"/>
                </a:lnTo>
                <a:lnTo>
                  <a:pt x="5246" y="153102"/>
                </a:lnTo>
                <a:lnTo>
                  <a:pt x="0" y="198650"/>
                </a:lnTo>
                <a:lnTo>
                  <a:pt x="5246" y="244199"/>
                </a:lnTo>
                <a:lnTo>
                  <a:pt x="20190" y="286012"/>
                </a:lnTo>
                <a:lnTo>
                  <a:pt x="43640" y="322896"/>
                </a:lnTo>
                <a:lnTo>
                  <a:pt x="74404" y="353660"/>
                </a:lnTo>
                <a:lnTo>
                  <a:pt x="111288" y="377110"/>
                </a:lnTo>
                <a:lnTo>
                  <a:pt x="153100" y="392055"/>
                </a:lnTo>
                <a:lnTo>
                  <a:pt x="198649" y="397301"/>
                </a:lnTo>
                <a:lnTo>
                  <a:pt x="244198" y="392055"/>
                </a:lnTo>
                <a:lnTo>
                  <a:pt x="286011" y="377110"/>
                </a:lnTo>
                <a:lnTo>
                  <a:pt x="322895" y="353660"/>
                </a:lnTo>
                <a:lnTo>
                  <a:pt x="353659" y="322896"/>
                </a:lnTo>
                <a:lnTo>
                  <a:pt x="377109" y="286012"/>
                </a:lnTo>
                <a:lnTo>
                  <a:pt x="392053" y="244199"/>
                </a:lnTo>
                <a:lnTo>
                  <a:pt x="397300" y="198650"/>
                </a:lnTo>
                <a:lnTo>
                  <a:pt x="392053" y="153102"/>
                </a:lnTo>
                <a:lnTo>
                  <a:pt x="377109" y="111289"/>
                </a:lnTo>
                <a:lnTo>
                  <a:pt x="353659" y="74405"/>
                </a:lnTo>
                <a:lnTo>
                  <a:pt x="322895" y="43641"/>
                </a:lnTo>
                <a:lnTo>
                  <a:pt x="286011" y="20191"/>
                </a:lnTo>
                <a:lnTo>
                  <a:pt x="244198" y="5246"/>
                </a:lnTo>
                <a:lnTo>
                  <a:pt x="1986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C1095281-3647-5E4B-9523-F3A709610F57}"/>
              </a:ext>
            </a:extLst>
          </p:cNvPr>
          <p:cNvSpPr/>
          <p:nvPr/>
        </p:nvSpPr>
        <p:spPr>
          <a:xfrm>
            <a:off x="7477513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5F38FAD-6B43-C749-9F7D-C1D5B7C6EAFD}"/>
              </a:ext>
            </a:extLst>
          </p:cNvPr>
          <p:cNvSpPr/>
          <p:nvPr/>
        </p:nvSpPr>
        <p:spPr>
          <a:xfrm>
            <a:off x="8288479" y="4400208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9EC20FC6-BDED-E541-A81C-42A11B1FB3E9}"/>
              </a:ext>
            </a:extLst>
          </p:cNvPr>
          <p:cNvSpPr/>
          <p:nvPr/>
        </p:nvSpPr>
        <p:spPr>
          <a:xfrm>
            <a:off x="5855579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3C2AC9C8-99D0-B645-8FC3-26FAEC2BEBA1}"/>
              </a:ext>
            </a:extLst>
          </p:cNvPr>
          <p:cNvSpPr/>
          <p:nvPr/>
        </p:nvSpPr>
        <p:spPr>
          <a:xfrm>
            <a:off x="6666545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50" y="0"/>
                </a:moveTo>
                <a:lnTo>
                  <a:pt x="153102" y="5246"/>
                </a:lnTo>
                <a:lnTo>
                  <a:pt x="111289" y="20191"/>
                </a:lnTo>
                <a:lnTo>
                  <a:pt x="74405" y="43641"/>
                </a:lnTo>
                <a:lnTo>
                  <a:pt x="43641" y="74404"/>
                </a:lnTo>
                <a:lnTo>
                  <a:pt x="20191" y="111289"/>
                </a:lnTo>
                <a:lnTo>
                  <a:pt x="5246" y="153101"/>
                </a:lnTo>
                <a:lnTo>
                  <a:pt x="0" y="198650"/>
                </a:lnTo>
                <a:lnTo>
                  <a:pt x="5246" y="244199"/>
                </a:lnTo>
                <a:lnTo>
                  <a:pt x="20191" y="286011"/>
                </a:lnTo>
                <a:lnTo>
                  <a:pt x="43641" y="322896"/>
                </a:lnTo>
                <a:lnTo>
                  <a:pt x="74405" y="353659"/>
                </a:lnTo>
                <a:lnTo>
                  <a:pt x="111289" y="377109"/>
                </a:lnTo>
                <a:lnTo>
                  <a:pt x="153102" y="392054"/>
                </a:lnTo>
                <a:lnTo>
                  <a:pt x="198650" y="397300"/>
                </a:lnTo>
                <a:lnTo>
                  <a:pt x="244199" y="392054"/>
                </a:lnTo>
                <a:lnTo>
                  <a:pt x="286012" y="377109"/>
                </a:lnTo>
                <a:lnTo>
                  <a:pt x="322896" y="353659"/>
                </a:lnTo>
                <a:lnTo>
                  <a:pt x="353660" y="322896"/>
                </a:lnTo>
                <a:lnTo>
                  <a:pt x="377110" y="286011"/>
                </a:lnTo>
                <a:lnTo>
                  <a:pt x="392055" y="244199"/>
                </a:lnTo>
                <a:lnTo>
                  <a:pt x="397301" y="198650"/>
                </a:lnTo>
                <a:lnTo>
                  <a:pt x="392055" y="153101"/>
                </a:lnTo>
                <a:lnTo>
                  <a:pt x="377110" y="111289"/>
                </a:lnTo>
                <a:lnTo>
                  <a:pt x="353660" y="74404"/>
                </a:lnTo>
                <a:lnTo>
                  <a:pt x="322896" y="43641"/>
                </a:lnTo>
                <a:lnTo>
                  <a:pt x="286012" y="20191"/>
                </a:lnTo>
                <a:lnTo>
                  <a:pt x="244199" y="5246"/>
                </a:lnTo>
                <a:lnTo>
                  <a:pt x="1986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6C5B4C63-6E94-3C46-9F09-42C042E26826}"/>
              </a:ext>
            </a:extLst>
          </p:cNvPr>
          <p:cNvSpPr/>
          <p:nvPr/>
        </p:nvSpPr>
        <p:spPr>
          <a:xfrm>
            <a:off x="6666545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35CDC6DB-B0A1-4A49-97EA-7FA724BC9F7E}"/>
              </a:ext>
            </a:extLst>
          </p:cNvPr>
          <p:cNvSpPr/>
          <p:nvPr/>
        </p:nvSpPr>
        <p:spPr>
          <a:xfrm>
            <a:off x="7477513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49" y="0"/>
                </a:moveTo>
                <a:lnTo>
                  <a:pt x="153100" y="5246"/>
                </a:lnTo>
                <a:lnTo>
                  <a:pt x="111288" y="20191"/>
                </a:lnTo>
                <a:lnTo>
                  <a:pt x="74404" y="43641"/>
                </a:lnTo>
                <a:lnTo>
                  <a:pt x="43640" y="74404"/>
                </a:lnTo>
                <a:lnTo>
                  <a:pt x="20190" y="111289"/>
                </a:lnTo>
                <a:lnTo>
                  <a:pt x="5246" y="153101"/>
                </a:lnTo>
                <a:lnTo>
                  <a:pt x="0" y="198650"/>
                </a:lnTo>
                <a:lnTo>
                  <a:pt x="5246" y="244199"/>
                </a:lnTo>
                <a:lnTo>
                  <a:pt x="20190" y="286011"/>
                </a:lnTo>
                <a:lnTo>
                  <a:pt x="43640" y="322896"/>
                </a:lnTo>
                <a:lnTo>
                  <a:pt x="74404" y="353659"/>
                </a:lnTo>
                <a:lnTo>
                  <a:pt x="111288" y="377109"/>
                </a:lnTo>
                <a:lnTo>
                  <a:pt x="153100" y="392054"/>
                </a:lnTo>
                <a:lnTo>
                  <a:pt x="198649" y="397300"/>
                </a:lnTo>
                <a:lnTo>
                  <a:pt x="244198" y="392054"/>
                </a:lnTo>
                <a:lnTo>
                  <a:pt x="286011" y="377109"/>
                </a:lnTo>
                <a:lnTo>
                  <a:pt x="322895" y="353659"/>
                </a:lnTo>
                <a:lnTo>
                  <a:pt x="353659" y="322896"/>
                </a:lnTo>
                <a:lnTo>
                  <a:pt x="377109" y="286011"/>
                </a:lnTo>
                <a:lnTo>
                  <a:pt x="392053" y="244199"/>
                </a:lnTo>
                <a:lnTo>
                  <a:pt x="397300" y="198650"/>
                </a:lnTo>
                <a:lnTo>
                  <a:pt x="392053" y="153101"/>
                </a:lnTo>
                <a:lnTo>
                  <a:pt x="377109" y="111289"/>
                </a:lnTo>
                <a:lnTo>
                  <a:pt x="353659" y="74404"/>
                </a:lnTo>
                <a:lnTo>
                  <a:pt x="322895" y="43641"/>
                </a:lnTo>
                <a:lnTo>
                  <a:pt x="286011" y="20191"/>
                </a:lnTo>
                <a:lnTo>
                  <a:pt x="244198" y="5246"/>
                </a:lnTo>
                <a:lnTo>
                  <a:pt x="1986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D7045142-1E9F-C74A-880F-384BA0BE244C}"/>
              </a:ext>
            </a:extLst>
          </p:cNvPr>
          <p:cNvSpPr/>
          <p:nvPr/>
        </p:nvSpPr>
        <p:spPr>
          <a:xfrm>
            <a:off x="7477513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53017D5D-E2E9-AF49-811F-074BBC88EC91}"/>
              </a:ext>
            </a:extLst>
          </p:cNvPr>
          <p:cNvSpPr/>
          <p:nvPr/>
        </p:nvSpPr>
        <p:spPr>
          <a:xfrm>
            <a:off x="8288479" y="5436643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667ADA35-789E-C142-B4E2-BAA84DB4ACB7}"/>
              </a:ext>
            </a:extLst>
          </p:cNvPr>
          <p:cNvSpPr/>
          <p:nvPr/>
        </p:nvSpPr>
        <p:spPr>
          <a:xfrm>
            <a:off x="6264307" y="351390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A5949F4B-AC43-9146-8D80-62F31C79A234}"/>
              </a:ext>
            </a:extLst>
          </p:cNvPr>
          <p:cNvSpPr/>
          <p:nvPr/>
        </p:nvSpPr>
        <p:spPr>
          <a:xfrm>
            <a:off x="7075273" y="351390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50" y="0"/>
                </a:moveTo>
                <a:lnTo>
                  <a:pt x="153102" y="5246"/>
                </a:lnTo>
                <a:lnTo>
                  <a:pt x="111289" y="20190"/>
                </a:lnTo>
                <a:lnTo>
                  <a:pt x="74405" y="43640"/>
                </a:lnTo>
                <a:lnTo>
                  <a:pt x="43641" y="74404"/>
                </a:lnTo>
                <a:lnTo>
                  <a:pt x="20191" y="111288"/>
                </a:lnTo>
                <a:lnTo>
                  <a:pt x="5246" y="153100"/>
                </a:lnTo>
                <a:lnTo>
                  <a:pt x="0" y="198649"/>
                </a:lnTo>
                <a:lnTo>
                  <a:pt x="5246" y="244198"/>
                </a:lnTo>
                <a:lnTo>
                  <a:pt x="20191" y="286011"/>
                </a:lnTo>
                <a:lnTo>
                  <a:pt x="43641" y="322895"/>
                </a:lnTo>
                <a:lnTo>
                  <a:pt x="74405" y="353658"/>
                </a:lnTo>
                <a:lnTo>
                  <a:pt x="111289" y="377109"/>
                </a:lnTo>
                <a:lnTo>
                  <a:pt x="153102" y="392053"/>
                </a:lnTo>
                <a:lnTo>
                  <a:pt x="198650" y="397300"/>
                </a:lnTo>
                <a:lnTo>
                  <a:pt x="244199" y="392053"/>
                </a:lnTo>
                <a:lnTo>
                  <a:pt x="286012" y="377109"/>
                </a:lnTo>
                <a:lnTo>
                  <a:pt x="322896" y="353658"/>
                </a:lnTo>
                <a:lnTo>
                  <a:pt x="353659" y="322895"/>
                </a:lnTo>
                <a:lnTo>
                  <a:pt x="377109" y="286011"/>
                </a:lnTo>
                <a:lnTo>
                  <a:pt x="392053" y="244198"/>
                </a:lnTo>
                <a:lnTo>
                  <a:pt x="397300" y="198649"/>
                </a:lnTo>
                <a:lnTo>
                  <a:pt x="392053" y="153100"/>
                </a:lnTo>
                <a:lnTo>
                  <a:pt x="377109" y="111288"/>
                </a:lnTo>
                <a:lnTo>
                  <a:pt x="353659" y="74404"/>
                </a:lnTo>
                <a:lnTo>
                  <a:pt x="322896" y="43640"/>
                </a:lnTo>
                <a:lnTo>
                  <a:pt x="286012" y="20190"/>
                </a:lnTo>
                <a:lnTo>
                  <a:pt x="244199" y="5246"/>
                </a:lnTo>
                <a:lnTo>
                  <a:pt x="1986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DADD38E6-25F7-344C-9B4B-4B0FF21CEC7C}"/>
              </a:ext>
            </a:extLst>
          </p:cNvPr>
          <p:cNvSpPr/>
          <p:nvPr/>
        </p:nvSpPr>
        <p:spPr>
          <a:xfrm>
            <a:off x="7075273" y="351390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27AF9CC5-6933-D54F-9A2C-0F23CB7A4C3A}"/>
              </a:ext>
            </a:extLst>
          </p:cNvPr>
          <p:cNvSpPr/>
          <p:nvPr/>
        </p:nvSpPr>
        <p:spPr>
          <a:xfrm>
            <a:off x="7886240" y="351390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19D08449-CD33-804A-AE9E-45F15EA4A1BA}"/>
              </a:ext>
            </a:extLst>
          </p:cNvPr>
          <p:cNvSpPr/>
          <p:nvPr/>
        </p:nvSpPr>
        <p:spPr>
          <a:xfrm>
            <a:off x="7075273" y="2588644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2CE7B42F-42D8-3C40-9E73-D6B759B98406}"/>
              </a:ext>
            </a:extLst>
          </p:cNvPr>
          <p:cNvSpPr/>
          <p:nvPr/>
        </p:nvSpPr>
        <p:spPr>
          <a:xfrm>
            <a:off x="7148052" y="3597606"/>
            <a:ext cx="245223" cy="245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C3C04196-F203-4B40-96B1-F4612488D512}"/>
              </a:ext>
            </a:extLst>
          </p:cNvPr>
          <p:cNvSpPr/>
          <p:nvPr/>
        </p:nvSpPr>
        <p:spPr>
          <a:xfrm>
            <a:off x="5925277" y="4484660"/>
            <a:ext cx="245223" cy="245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FEED2780-B89B-D142-8427-4A787EC9DA49}"/>
              </a:ext>
            </a:extLst>
          </p:cNvPr>
          <p:cNvSpPr/>
          <p:nvPr/>
        </p:nvSpPr>
        <p:spPr>
          <a:xfrm>
            <a:off x="7553537" y="4484660"/>
            <a:ext cx="245221" cy="245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4F799B1E-8D95-2247-8EA9-BD73A8B2F52E}"/>
              </a:ext>
            </a:extLst>
          </p:cNvPr>
          <p:cNvSpPr/>
          <p:nvPr/>
        </p:nvSpPr>
        <p:spPr>
          <a:xfrm>
            <a:off x="7553537" y="5520950"/>
            <a:ext cx="245221" cy="2452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B31779A0-75D1-DE42-9515-4EB6CE3990EC}"/>
              </a:ext>
            </a:extLst>
          </p:cNvPr>
          <p:cNvSpPr/>
          <p:nvPr/>
        </p:nvSpPr>
        <p:spPr>
          <a:xfrm>
            <a:off x="6742570" y="5520950"/>
            <a:ext cx="245221" cy="245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5">
            <a:extLst>
              <a:ext uri="{FF2B5EF4-FFF2-40B4-BE49-F238E27FC236}">
                <a16:creationId xmlns:a16="http://schemas.microsoft.com/office/drawing/2014/main" id="{1772E23A-7B91-004C-8F30-E81D6E14A69D}"/>
              </a:ext>
            </a:extLst>
          </p:cNvPr>
          <p:cNvSpPr txBox="1"/>
          <p:nvPr/>
        </p:nvSpPr>
        <p:spPr>
          <a:xfrm>
            <a:off x="314437" y="1390478"/>
            <a:ext cx="5979795" cy="46746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lang="en-US" sz="3000" dirty="0">
                <a:solidFill>
                  <a:srgbClr val="064339"/>
                </a:solidFill>
                <a:latin typeface="Gotham-Bold"/>
              </a:rPr>
              <a:t>I</a:t>
            </a:r>
            <a:r>
              <a:rPr sz="3000" dirty="0">
                <a:solidFill>
                  <a:srgbClr val="064339"/>
                </a:solidFill>
                <a:latin typeface="Gotham-Bold"/>
              </a:rPr>
              <a:t>nterpretation</a:t>
            </a:r>
            <a:r>
              <a:rPr lang="en-US" sz="3000" dirty="0">
                <a:solidFill>
                  <a:srgbClr val="064339"/>
                </a:solidFill>
                <a:latin typeface="Gotham-Bold"/>
              </a:rPr>
              <a:t>s</a:t>
            </a:r>
            <a:r>
              <a:rPr sz="3000" dirty="0">
                <a:solidFill>
                  <a:srgbClr val="064339"/>
                </a:solidFill>
                <a:latin typeface="Gotham-Bold"/>
              </a:rPr>
              <a:t>:</a:t>
            </a:r>
          </a:p>
          <a:p>
            <a:pPr>
              <a:lnSpc>
                <a:spcPct val="100000"/>
              </a:lnSpc>
            </a:pPr>
            <a:endParaRPr sz="3000" dirty="0">
              <a:solidFill>
                <a:srgbClr val="064339"/>
              </a:solidFill>
              <a:latin typeface="Gotham-Bold"/>
            </a:endParaRPr>
          </a:p>
          <a:p>
            <a:pPr marL="50800" marR="17780">
              <a:lnSpc>
                <a:spcPct val="100699"/>
              </a:lnSpc>
            </a:pPr>
            <a:r>
              <a:rPr lang="en-US" sz="3000" dirty="0">
                <a:solidFill>
                  <a:srgbClr val="064339"/>
                </a:solidFill>
                <a:latin typeface="Gotham-Bold"/>
              </a:rPr>
              <a:t>#1: Can’t reply on any one feature. Spread out the weights, similar to L2 regularization.</a:t>
            </a:r>
          </a:p>
          <a:p>
            <a:pPr marL="50800" marR="17780">
              <a:lnSpc>
                <a:spcPct val="100699"/>
              </a:lnSpc>
            </a:pPr>
            <a:endParaRPr lang="en-US" sz="3000" dirty="0">
              <a:solidFill>
                <a:srgbClr val="064339"/>
              </a:solidFill>
              <a:latin typeface="Gotham-Bold"/>
            </a:endParaRPr>
          </a:p>
          <a:p>
            <a:pPr marL="50800" marR="17780">
              <a:lnSpc>
                <a:spcPct val="100699"/>
              </a:lnSpc>
            </a:pPr>
            <a:r>
              <a:rPr lang="en-US" sz="3000" dirty="0">
                <a:solidFill>
                  <a:srgbClr val="064339"/>
                </a:solidFill>
                <a:latin typeface="Gotham-Bold"/>
              </a:rPr>
              <a:t>#2: </a:t>
            </a:r>
            <a:r>
              <a:rPr sz="3000" dirty="0">
                <a:solidFill>
                  <a:srgbClr val="064339"/>
                </a:solidFill>
                <a:latin typeface="Gotham-Bold"/>
              </a:rPr>
              <a:t>Dropout is training a large ensemble of  models (that share parameters).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1760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Regularization # 3: Data Augmentation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5DC0A-5510-5A4C-89A1-0345EF3046EE}"/>
              </a:ext>
            </a:extLst>
          </p:cNvPr>
          <p:cNvSpPr txBox="1"/>
          <p:nvPr/>
        </p:nvSpPr>
        <p:spPr>
          <a:xfrm>
            <a:off x="1084521" y="1526899"/>
            <a:ext cx="63237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Increase size of your training data (‘augmentation’), by various transformations. 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3259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5DC0A-5510-5A4C-89A1-0345EF3046EE}"/>
              </a:ext>
            </a:extLst>
          </p:cNvPr>
          <p:cNvSpPr txBox="1"/>
          <p:nvPr/>
        </p:nvSpPr>
        <p:spPr>
          <a:xfrm>
            <a:off x="479040" y="990600"/>
            <a:ext cx="6323713" cy="1490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en-US" sz="2000" dirty="0">
                <a:latin typeface="Calibri" panose="020F0502020204030204" pitchFamily="34" charset="0"/>
              </a:rPr>
              <a:t>Increase size of your training data (‘augmentation’), by various transformations.</a:t>
            </a: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41300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Horizontal flips</a:t>
            </a:r>
          </a:p>
          <a:p>
            <a:endParaRPr lang="en-US" sz="2000" dirty="0">
              <a:effectLst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A962188-AD98-234A-9C88-6C911AF5658C}"/>
              </a:ext>
            </a:extLst>
          </p:cNvPr>
          <p:cNvSpPr/>
          <p:nvPr/>
        </p:nvSpPr>
        <p:spPr>
          <a:xfrm>
            <a:off x="3124200" y="2154936"/>
            <a:ext cx="5772006" cy="33438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77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5DC0A-5510-5A4C-89A1-0345EF3046EE}"/>
              </a:ext>
            </a:extLst>
          </p:cNvPr>
          <p:cNvSpPr txBox="1"/>
          <p:nvPr/>
        </p:nvSpPr>
        <p:spPr>
          <a:xfrm>
            <a:off x="479040" y="990600"/>
            <a:ext cx="6323713" cy="2913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6845">
              <a:lnSpc>
                <a:spcPct val="100000"/>
              </a:lnSpc>
              <a:spcBef>
                <a:spcPts val="1440"/>
              </a:spcBef>
            </a:pPr>
            <a:r>
              <a:rPr lang="en-US" sz="2000" dirty="0">
                <a:latin typeface="Calibri" panose="020F0502020204030204" pitchFamily="34" charset="0"/>
              </a:rPr>
              <a:t>Increase size of your training data (‘augmentation’), by various transformations.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Horizontal flips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Rotation, shearing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Random crops</a:t>
            </a: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41300" algn="l"/>
              </a:tabLst>
            </a:pPr>
            <a:endParaRPr lang="en-US" sz="2000" dirty="0">
              <a:latin typeface="Calibri" panose="020F0502020204030204" pitchFamily="34" charset="0"/>
            </a:endParaRPr>
          </a:p>
          <a:p>
            <a:endParaRPr lang="en-US" sz="2000" dirty="0">
              <a:effectLst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F44B778-D949-0A40-8C3F-2E519725C918}"/>
              </a:ext>
            </a:extLst>
          </p:cNvPr>
          <p:cNvSpPr/>
          <p:nvPr/>
        </p:nvSpPr>
        <p:spPr>
          <a:xfrm>
            <a:off x="6654196" y="2547058"/>
            <a:ext cx="2279904" cy="3453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4AA6F234-7AC7-8C43-9517-3DA933C6AE38}"/>
              </a:ext>
            </a:extLst>
          </p:cNvPr>
          <p:cNvSpPr/>
          <p:nvPr/>
        </p:nvSpPr>
        <p:spPr>
          <a:xfrm>
            <a:off x="235108" y="3537658"/>
            <a:ext cx="6278880" cy="2450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870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5DC0A-5510-5A4C-89A1-0345EF3046EE}"/>
              </a:ext>
            </a:extLst>
          </p:cNvPr>
          <p:cNvSpPr txBox="1"/>
          <p:nvPr/>
        </p:nvSpPr>
        <p:spPr>
          <a:xfrm>
            <a:off x="479040" y="990600"/>
            <a:ext cx="6323713" cy="2913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6845">
              <a:lnSpc>
                <a:spcPct val="100000"/>
              </a:lnSpc>
              <a:spcBef>
                <a:spcPts val="1440"/>
              </a:spcBef>
            </a:pPr>
            <a:r>
              <a:rPr lang="en-US" sz="2000" dirty="0">
                <a:latin typeface="Calibri" panose="020F0502020204030204" pitchFamily="34" charset="0"/>
              </a:rPr>
              <a:t>Increase size of your training data (‘augmentation’), by various transformations.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Horizontal flips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Rotation, shearing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Random crops</a:t>
            </a: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41300" algn="l"/>
              </a:tabLst>
            </a:pPr>
            <a:endParaRPr lang="en-US" sz="2000" dirty="0">
              <a:latin typeface="Calibri" panose="020F0502020204030204" pitchFamily="34" charset="0"/>
            </a:endParaRPr>
          </a:p>
          <a:p>
            <a:endParaRPr lang="en-US" sz="2000" dirty="0">
              <a:effectLst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F44B778-D949-0A40-8C3F-2E519725C918}"/>
              </a:ext>
            </a:extLst>
          </p:cNvPr>
          <p:cNvSpPr/>
          <p:nvPr/>
        </p:nvSpPr>
        <p:spPr>
          <a:xfrm>
            <a:off x="6654196" y="2547058"/>
            <a:ext cx="2279904" cy="3453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4AA6F234-7AC7-8C43-9517-3DA933C6AE38}"/>
              </a:ext>
            </a:extLst>
          </p:cNvPr>
          <p:cNvSpPr/>
          <p:nvPr/>
        </p:nvSpPr>
        <p:spPr>
          <a:xfrm>
            <a:off x="235108" y="3537658"/>
            <a:ext cx="6278880" cy="2450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6876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5DC0A-5510-5A4C-89A1-0345EF3046EE}"/>
              </a:ext>
            </a:extLst>
          </p:cNvPr>
          <p:cNvSpPr txBox="1"/>
          <p:nvPr/>
        </p:nvSpPr>
        <p:spPr>
          <a:xfrm>
            <a:off x="479040" y="990600"/>
            <a:ext cx="6323713" cy="2913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6845">
              <a:spcBef>
                <a:spcPts val="1440"/>
              </a:spcBef>
            </a:pPr>
            <a:r>
              <a:rPr lang="en-US" sz="2000" dirty="0">
                <a:latin typeface="Calibri" panose="020F0502020204030204" pitchFamily="34" charset="0"/>
              </a:rPr>
              <a:t>Increase size of your training data (‘augmentation’), by various transformations.</a:t>
            </a:r>
          </a:p>
          <a:p>
            <a:pPr marL="385445" indent="-228600"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Geometric: flipping, rotation, shearing, random crops</a:t>
            </a:r>
          </a:p>
          <a:p>
            <a:pPr marL="385445" indent="-228600"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Photometric: color transformations</a:t>
            </a:r>
          </a:p>
          <a:p>
            <a:pPr marL="385445" indent="-228600">
              <a:spcBef>
                <a:spcPts val="1345"/>
              </a:spcBef>
              <a:buChar char="•"/>
              <a:tabLst>
                <a:tab pos="385445" algn="l"/>
              </a:tabLst>
            </a:pPr>
            <a:endParaRPr lang="en-US" sz="2000" dirty="0">
              <a:latin typeface="Calibri" panose="020F050202020403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41300" algn="l"/>
              </a:tabLst>
            </a:pPr>
            <a:endParaRPr lang="en-US" sz="2000" dirty="0">
              <a:latin typeface="Calibri" panose="020F0502020204030204" pitchFamily="34" charset="0"/>
            </a:endParaRPr>
          </a:p>
          <a:p>
            <a:endParaRPr lang="en-US" sz="2000" dirty="0">
              <a:effectLst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463DA35-753B-984A-B5D1-F4D0CCDD127E}"/>
              </a:ext>
            </a:extLst>
          </p:cNvPr>
          <p:cNvSpPr/>
          <p:nvPr/>
        </p:nvSpPr>
        <p:spPr>
          <a:xfrm>
            <a:off x="3124200" y="2923032"/>
            <a:ext cx="5471159" cy="3057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1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3571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5DC0A-5510-5A4C-89A1-0345EF3046EE}"/>
              </a:ext>
            </a:extLst>
          </p:cNvPr>
          <p:cNvSpPr txBox="1"/>
          <p:nvPr/>
        </p:nvSpPr>
        <p:spPr>
          <a:xfrm>
            <a:off x="479040" y="990600"/>
            <a:ext cx="6323713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6845">
              <a:spcBef>
                <a:spcPts val="1440"/>
              </a:spcBef>
            </a:pPr>
            <a:r>
              <a:rPr lang="en-US" sz="2000" dirty="0">
                <a:latin typeface="Calibri" panose="020F0502020204030204" pitchFamily="34" charset="0"/>
              </a:rPr>
              <a:t>Increase size of your training data (‘augmentation’), by various transformations.</a:t>
            </a:r>
          </a:p>
          <a:p>
            <a:pPr marL="385445" indent="-228600"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Geometric: flipping, rotation, shearing, random crops</a:t>
            </a:r>
          </a:p>
          <a:p>
            <a:pPr marL="385445" indent="-228600"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Photometric: color transformations</a:t>
            </a:r>
            <a:endParaRPr lang="en-US" sz="2000" dirty="0"/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Other: add noise, compression artifacts, lens distortions, etc.</a:t>
            </a:r>
          </a:p>
          <a:p>
            <a:pPr marL="385445" indent="-228600"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endParaRPr lang="en-US" sz="2000" dirty="0">
              <a:latin typeface="Calibri" panose="020F0502020204030204" pitchFamily="34" charset="0"/>
            </a:endParaRPr>
          </a:p>
          <a:p>
            <a:pPr marL="385445" indent="-228600">
              <a:spcBef>
                <a:spcPts val="1345"/>
              </a:spcBef>
              <a:buChar char="•"/>
              <a:tabLst>
                <a:tab pos="385445" algn="l"/>
              </a:tabLst>
            </a:pPr>
            <a:endParaRPr lang="en-US" sz="2000" dirty="0">
              <a:latin typeface="Calibri" panose="020F050202020403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41300" algn="l"/>
              </a:tabLst>
            </a:pPr>
            <a:endParaRPr lang="en-US" sz="2000" dirty="0">
              <a:latin typeface="Calibri" panose="020F0502020204030204" pitchFamily="34" charset="0"/>
            </a:endParaRPr>
          </a:p>
          <a:p>
            <a:endParaRPr lang="en-US" sz="2000" dirty="0">
              <a:effectLst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540A089-D4BF-AE40-BF7F-5C70C8BFB92B}"/>
              </a:ext>
            </a:extLst>
          </p:cNvPr>
          <p:cNvSpPr/>
          <p:nvPr/>
        </p:nvSpPr>
        <p:spPr>
          <a:xfrm>
            <a:off x="2098155" y="3759140"/>
            <a:ext cx="6323713" cy="2108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1449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4A4-F003-F34F-A74F-A2D1EB9F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9" y="2570779"/>
            <a:ext cx="8229600" cy="48023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265620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Why 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3ABEB-5C1B-CE44-A06F-4A578E6B90B2}"/>
              </a:ext>
            </a:extLst>
          </p:cNvPr>
          <p:cNvSpPr txBox="1"/>
          <p:nvPr/>
        </p:nvSpPr>
        <p:spPr>
          <a:xfrm>
            <a:off x="691116" y="118021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Computational Power 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FF40A3D-7788-424D-87D3-1DEBA437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463"/>
            <a:ext cx="9144000" cy="37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2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75A1-F085-3B4C-B620-72CA89EC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902617"/>
            <a:ext cx="8229600" cy="480233"/>
          </a:xfrm>
        </p:spPr>
        <p:txBody>
          <a:bodyPr>
            <a:normAutofit fontScale="90000"/>
          </a:bodyPr>
          <a:lstStyle/>
          <a:p>
            <a:pPr>
              <a:spcBef>
                <a:spcPct val="20000"/>
              </a:spcBef>
              <a:buClr>
                <a:srgbClr val="18453B"/>
              </a:buClr>
            </a:pPr>
            <a:r>
              <a:rPr lang="en-US" sz="2800" dirty="0">
                <a:solidFill>
                  <a:srgbClr val="FF0000"/>
                </a:solidFill>
                <a:latin typeface="Gotham Book"/>
              </a:rPr>
              <a:t>Problem: So  far, our classifiers don’t  respect the spatial structure of images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FD488CE-F9BE-A942-802F-29DA71AAEEF9}"/>
              </a:ext>
            </a:extLst>
          </p:cNvPr>
          <p:cNvSpPr txBox="1"/>
          <p:nvPr/>
        </p:nvSpPr>
        <p:spPr>
          <a:xfrm>
            <a:off x="1718707" y="4390402"/>
            <a:ext cx="1280795" cy="640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80" marR="5080" indent="-348615">
              <a:lnSpc>
                <a:spcPct val="100899"/>
              </a:lnSpc>
              <a:spcBef>
                <a:spcPts val="95"/>
              </a:spcBef>
            </a:pPr>
            <a:r>
              <a:rPr sz="2000" spc="-30" dirty="0">
                <a:latin typeface="Arial"/>
                <a:cs typeface="Arial"/>
              </a:rPr>
              <a:t>Input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image  </a:t>
            </a:r>
            <a:r>
              <a:rPr sz="2000" spc="-50" dirty="0">
                <a:latin typeface="Arial"/>
                <a:cs typeface="Arial"/>
              </a:rPr>
              <a:t>(2,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2)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5E3AF923-C04B-C146-9ECD-239318156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34057"/>
              </p:ext>
            </p:extLst>
          </p:nvPr>
        </p:nvGraphicFramePr>
        <p:xfrm>
          <a:off x="6471291" y="2534142"/>
          <a:ext cx="665480" cy="252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56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231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dirty="0">
                          <a:latin typeface="Arial"/>
                          <a:cs typeface="Arial"/>
                        </a:rPr>
                        <a:t>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49CBDCCE-E5D6-DE41-92F7-3E4DBA9C5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34959"/>
              </p:ext>
            </p:extLst>
          </p:nvPr>
        </p:nvGraphicFramePr>
        <p:xfrm>
          <a:off x="1687476" y="3038412"/>
          <a:ext cx="1330960" cy="1262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310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56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231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dirty="0">
                          <a:latin typeface="Arial"/>
                          <a:cs typeface="Arial"/>
                        </a:rPr>
                        <a:t>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5">
            <a:extLst>
              <a:ext uri="{FF2B5EF4-FFF2-40B4-BE49-F238E27FC236}">
                <a16:creationId xmlns:a16="http://schemas.microsoft.com/office/drawing/2014/main" id="{79A7AA2A-45B9-4145-8ACF-CC5B4213A492}"/>
              </a:ext>
            </a:extLst>
          </p:cNvPr>
          <p:cNvSpPr/>
          <p:nvPr/>
        </p:nvSpPr>
        <p:spPr>
          <a:xfrm>
            <a:off x="1614051" y="2950669"/>
            <a:ext cx="1475960" cy="1445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AFF5AD1-B850-3442-AAA4-D1A72B7D2BC3}"/>
              </a:ext>
            </a:extLst>
          </p:cNvPr>
          <p:cNvSpPr/>
          <p:nvPr/>
        </p:nvSpPr>
        <p:spPr>
          <a:xfrm>
            <a:off x="2352032" y="2181940"/>
            <a:ext cx="2468880" cy="767715"/>
          </a:xfrm>
          <a:custGeom>
            <a:avLst/>
            <a:gdLst/>
            <a:ahLst/>
            <a:cxnLst/>
            <a:rect l="l" t="t" r="r" b="b"/>
            <a:pathLst>
              <a:path w="2468879" h="767714">
                <a:moveTo>
                  <a:pt x="0" y="767157"/>
                </a:moveTo>
                <a:lnTo>
                  <a:pt x="0" y="0"/>
                </a:lnTo>
                <a:lnTo>
                  <a:pt x="2468653" y="0"/>
                </a:lnTo>
              </a:path>
            </a:pathLst>
          </a:custGeom>
          <a:ln w="2049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35628FE9-05B9-604A-8A47-7A3BE413E783}"/>
              </a:ext>
            </a:extLst>
          </p:cNvPr>
          <p:cNvSpPr/>
          <p:nvPr/>
        </p:nvSpPr>
        <p:spPr>
          <a:xfrm>
            <a:off x="4801717" y="2171689"/>
            <a:ext cx="2027555" cy="366395"/>
          </a:xfrm>
          <a:custGeom>
            <a:avLst/>
            <a:gdLst/>
            <a:ahLst/>
            <a:cxnLst/>
            <a:rect l="l" t="t" r="r" b="b"/>
            <a:pathLst>
              <a:path w="2027554" h="366395">
                <a:moveTo>
                  <a:pt x="2003179" y="0"/>
                </a:moveTo>
                <a:lnTo>
                  <a:pt x="0" y="0"/>
                </a:lnTo>
                <a:lnTo>
                  <a:pt x="0" y="20500"/>
                </a:lnTo>
                <a:lnTo>
                  <a:pt x="1987377" y="20500"/>
                </a:lnTo>
                <a:lnTo>
                  <a:pt x="1989535" y="307818"/>
                </a:lnTo>
                <a:lnTo>
                  <a:pt x="1967583" y="312865"/>
                </a:lnTo>
                <a:lnTo>
                  <a:pt x="2011328" y="365911"/>
                </a:lnTo>
                <a:lnTo>
                  <a:pt x="2026541" y="303114"/>
                </a:lnTo>
                <a:lnTo>
                  <a:pt x="2009999" y="303114"/>
                </a:lnTo>
                <a:lnTo>
                  <a:pt x="2007756" y="4542"/>
                </a:lnTo>
                <a:lnTo>
                  <a:pt x="2003179" y="0"/>
                </a:lnTo>
                <a:close/>
              </a:path>
              <a:path w="2027554" h="366395">
                <a:moveTo>
                  <a:pt x="2027516" y="299087"/>
                </a:moveTo>
                <a:lnTo>
                  <a:pt x="2009999" y="303114"/>
                </a:lnTo>
                <a:lnTo>
                  <a:pt x="2026541" y="303114"/>
                </a:lnTo>
                <a:lnTo>
                  <a:pt x="2027516" y="29908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FD7DA725-6C8A-E541-B6C8-6FFAC27CBC54}"/>
              </a:ext>
            </a:extLst>
          </p:cNvPr>
          <p:cNvSpPr txBox="1"/>
          <p:nvPr/>
        </p:nvSpPr>
        <p:spPr>
          <a:xfrm>
            <a:off x="3392070" y="1785856"/>
            <a:ext cx="3291421" cy="2455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dirty="0">
                <a:solidFill>
                  <a:srgbClr val="064339"/>
                </a:solidFill>
                <a:latin typeface="Gotham Book"/>
              </a:rPr>
              <a:t>Stretch pixels into column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B2D211A1-3041-F14A-A784-83777931BD87}"/>
              </a:ext>
            </a:extLst>
          </p:cNvPr>
          <p:cNvSpPr txBox="1"/>
          <p:nvPr/>
        </p:nvSpPr>
        <p:spPr>
          <a:xfrm>
            <a:off x="6609350" y="5097699"/>
            <a:ext cx="527421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25" dirty="0">
                <a:latin typeface="Arial"/>
                <a:cs typeface="Arial"/>
              </a:rPr>
              <a:t>(</a:t>
            </a:r>
            <a:r>
              <a:rPr sz="2000" spc="-65" dirty="0">
                <a:latin typeface="Arial"/>
                <a:cs typeface="Arial"/>
              </a:rPr>
              <a:t>4</a:t>
            </a:r>
            <a:r>
              <a:rPr sz="2000" spc="-75" dirty="0">
                <a:latin typeface="Arial"/>
                <a:cs typeface="Arial"/>
              </a:rPr>
              <a:t>,</a:t>
            </a:r>
            <a:r>
              <a:rPr lang="en-US" sz="2000" spc="-75" dirty="0">
                <a:latin typeface="Arial"/>
                <a:cs typeface="Arial"/>
              </a:rPr>
              <a:t>1</a:t>
            </a:r>
            <a:r>
              <a:rPr sz="2000" spc="-55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381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75A1-F085-3B4C-B620-72CA89EC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902617"/>
            <a:ext cx="8229600" cy="480233"/>
          </a:xfrm>
        </p:spPr>
        <p:txBody>
          <a:bodyPr>
            <a:normAutofit fontScale="90000"/>
          </a:bodyPr>
          <a:lstStyle/>
          <a:p>
            <a:pPr>
              <a:spcBef>
                <a:spcPct val="20000"/>
              </a:spcBef>
              <a:buClr>
                <a:srgbClr val="18453B"/>
              </a:buClr>
            </a:pPr>
            <a:r>
              <a:rPr lang="en-US" sz="2800" dirty="0">
                <a:solidFill>
                  <a:srgbClr val="FF0000"/>
                </a:solidFill>
                <a:latin typeface="Gotham Book"/>
              </a:rPr>
              <a:t>Problem: So  far, our classifiers don’t  respect the spatial structure of images</a:t>
            </a:r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6807F1D3-E9E4-6140-B49E-91E29A1D7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51901"/>
              </p:ext>
            </p:extLst>
          </p:nvPr>
        </p:nvGraphicFramePr>
        <p:xfrm>
          <a:off x="925170" y="2372567"/>
          <a:ext cx="665480" cy="252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56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231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spc="-65" dirty="0">
                          <a:latin typeface="Arial"/>
                          <a:cs typeface="Arial"/>
                        </a:rPr>
                        <a:t>24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31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700" b="1" dirty="0">
                          <a:latin typeface="Arial"/>
                          <a:cs typeface="Arial"/>
                        </a:rPr>
                        <a:t>2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9">
            <a:extLst>
              <a:ext uri="{FF2B5EF4-FFF2-40B4-BE49-F238E27FC236}">
                <a16:creationId xmlns:a16="http://schemas.microsoft.com/office/drawing/2014/main" id="{F7CC6B76-1708-984F-8F15-69041B65054A}"/>
              </a:ext>
            </a:extLst>
          </p:cNvPr>
          <p:cNvSpPr txBox="1"/>
          <p:nvPr/>
        </p:nvSpPr>
        <p:spPr>
          <a:xfrm>
            <a:off x="1001444" y="4973195"/>
            <a:ext cx="527421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25" dirty="0">
                <a:latin typeface="Arial"/>
                <a:cs typeface="Arial"/>
              </a:rPr>
              <a:t>(</a:t>
            </a:r>
            <a:r>
              <a:rPr sz="2000" spc="-65" dirty="0">
                <a:latin typeface="Arial"/>
                <a:cs typeface="Arial"/>
              </a:rPr>
              <a:t>4</a:t>
            </a:r>
            <a:r>
              <a:rPr sz="2000" spc="-75" dirty="0">
                <a:latin typeface="Arial"/>
                <a:cs typeface="Arial"/>
              </a:rPr>
              <a:t>,</a:t>
            </a:r>
            <a:r>
              <a:rPr lang="en-US" sz="2000" spc="-75" dirty="0">
                <a:latin typeface="Arial"/>
                <a:cs typeface="Arial"/>
              </a:rPr>
              <a:t>1</a:t>
            </a:r>
            <a:r>
              <a:rPr sz="2000" spc="-55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FC167CD-708D-B44D-BF41-C8078A2D9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99"/>
          <a:stretch/>
        </p:blipFill>
        <p:spPr>
          <a:xfrm>
            <a:off x="2102597" y="2235641"/>
            <a:ext cx="2827749" cy="328365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03D4C70-A890-AB46-A8C0-637CA9C03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078" y="2059669"/>
            <a:ext cx="3639922" cy="1573218"/>
          </a:xfrm>
        </p:spPr>
        <p:txBody>
          <a:bodyPr/>
          <a:lstStyle/>
          <a:p>
            <a:r>
              <a:rPr lang="en-US" sz="1800" dirty="0"/>
              <a:t>Connect neuron in hidden layer to all neurons in input layer</a:t>
            </a:r>
          </a:p>
          <a:p>
            <a:r>
              <a:rPr lang="en-US" sz="1800" dirty="0"/>
              <a:t>No spatial information!</a:t>
            </a:r>
          </a:p>
          <a:p>
            <a:r>
              <a:rPr lang="en-US" sz="1800" dirty="0"/>
              <a:t>And large amount of parameters</a:t>
            </a:r>
          </a:p>
        </p:txBody>
      </p:sp>
    </p:spTree>
    <p:extLst>
      <p:ext uri="{BB962C8B-B14F-4D97-AF65-F5344CB8AC3E}">
        <p14:creationId xmlns:p14="http://schemas.microsoft.com/office/powerpoint/2010/main" val="1624848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0662" y="4150051"/>
            <a:ext cx="960596" cy="46086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70510" marR="3810" indent="-261461">
              <a:lnSpc>
                <a:spcPct val="100899"/>
              </a:lnSpc>
              <a:spcBef>
                <a:spcPts val="71"/>
              </a:spcBef>
            </a:pPr>
            <a:r>
              <a:rPr sz="1500" spc="-23" dirty="0">
                <a:latin typeface="Arial"/>
                <a:cs typeface="Arial"/>
              </a:rPr>
              <a:t>Input</a:t>
            </a:r>
            <a:r>
              <a:rPr sz="1500" spc="-83" dirty="0">
                <a:latin typeface="Arial"/>
                <a:cs typeface="Arial"/>
              </a:rPr>
              <a:t> </a:t>
            </a:r>
            <a:r>
              <a:rPr sz="1500" spc="-64" dirty="0">
                <a:latin typeface="Arial"/>
                <a:cs typeface="Arial"/>
              </a:rPr>
              <a:t>image  </a:t>
            </a:r>
            <a:r>
              <a:rPr sz="1500" spc="-38" dirty="0">
                <a:latin typeface="Arial"/>
                <a:cs typeface="Arial"/>
              </a:rPr>
              <a:t>(2,</a:t>
            </a:r>
            <a:r>
              <a:rPr sz="1500" spc="-143" dirty="0">
                <a:latin typeface="Arial"/>
                <a:cs typeface="Arial"/>
              </a:rPr>
              <a:t> </a:t>
            </a:r>
            <a:r>
              <a:rPr sz="1500" spc="-45" dirty="0">
                <a:latin typeface="Arial"/>
                <a:cs typeface="Arial"/>
              </a:rPr>
              <a:t>2)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45100" y="2757857"/>
          <a:ext cx="499110" cy="1893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483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300" b="1" spc="-65" dirty="0">
                          <a:latin typeface="Arial"/>
                          <a:cs typeface="Arial"/>
                        </a:rPr>
                        <a:t>56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4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300" b="1" spc="-65" dirty="0">
                          <a:latin typeface="Arial"/>
                          <a:cs typeface="Arial"/>
                        </a:rPr>
                        <a:t>231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483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300" b="1" spc="-6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483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57238" y="3136059"/>
          <a:ext cx="998220" cy="946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483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300" b="1" spc="-65" dirty="0">
                          <a:latin typeface="Arial"/>
                          <a:cs typeface="Arial"/>
                        </a:rPr>
                        <a:t>56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300" b="1" spc="-65" dirty="0">
                          <a:latin typeface="Arial"/>
                          <a:cs typeface="Arial"/>
                        </a:rPr>
                        <a:t>231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483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300" b="1" spc="-6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202170" y="3070252"/>
            <a:ext cx="1106970" cy="1083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5655" y="2493706"/>
            <a:ext cx="1851660" cy="575786"/>
          </a:xfrm>
          <a:custGeom>
            <a:avLst/>
            <a:gdLst/>
            <a:ahLst/>
            <a:cxnLst/>
            <a:rect l="l" t="t" r="r" b="b"/>
            <a:pathLst>
              <a:path w="2468879" h="767714">
                <a:moveTo>
                  <a:pt x="0" y="767157"/>
                </a:moveTo>
                <a:lnTo>
                  <a:pt x="0" y="0"/>
                </a:lnTo>
                <a:lnTo>
                  <a:pt x="2468653" y="0"/>
                </a:lnTo>
              </a:path>
            </a:pathLst>
          </a:custGeom>
          <a:ln w="2049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92920" y="2486017"/>
            <a:ext cx="1520666" cy="274796"/>
          </a:xfrm>
          <a:custGeom>
            <a:avLst/>
            <a:gdLst/>
            <a:ahLst/>
            <a:cxnLst/>
            <a:rect l="l" t="t" r="r" b="b"/>
            <a:pathLst>
              <a:path w="2027554" h="366395">
                <a:moveTo>
                  <a:pt x="2003179" y="0"/>
                </a:moveTo>
                <a:lnTo>
                  <a:pt x="0" y="0"/>
                </a:lnTo>
                <a:lnTo>
                  <a:pt x="0" y="20500"/>
                </a:lnTo>
                <a:lnTo>
                  <a:pt x="1987377" y="20500"/>
                </a:lnTo>
                <a:lnTo>
                  <a:pt x="1989535" y="307818"/>
                </a:lnTo>
                <a:lnTo>
                  <a:pt x="1967583" y="312865"/>
                </a:lnTo>
                <a:lnTo>
                  <a:pt x="2011328" y="365911"/>
                </a:lnTo>
                <a:lnTo>
                  <a:pt x="2026541" y="303114"/>
                </a:lnTo>
                <a:lnTo>
                  <a:pt x="2009999" y="303114"/>
                </a:lnTo>
                <a:lnTo>
                  <a:pt x="2007756" y="4542"/>
                </a:lnTo>
                <a:lnTo>
                  <a:pt x="2003179" y="0"/>
                </a:lnTo>
                <a:close/>
              </a:path>
              <a:path w="2027554" h="366395">
                <a:moveTo>
                  <a:pt x="2027516" y="299087"/>
                </a:moveTo>
                <a:lnTo>
                  <a:pt x="2009999" y="303114"/>
                </a:lnTo>
                <a:lnTo>
                  <a:pt x="2026541" y="303114"/>
                </a:lnTo>
                <a:lnTo>
                  <a:pt x="2027516" y="29908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91557" y="2169289"/>
            <a:ext cx="2737052" cy="288059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dirty="0">
                <a:solidFill>
                  <a:srgbClr val="595959"/>
                </a:solidFill>
                <a:latin typeface="Gotham Book"/>
              </a:rPr>
              <a:t>Stretch pixels into column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8644" y="4680525"/>
            <a:ext cx="395566" cy="241892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500" spc="-19" dirty="0">
                <a:latin typeface="Arial"/>
                <a:cs typeface="Arial"/>
              </a:rPr>
              <a:t>(</a:t>
            </a:r>
            <a:r>
              <a:rPr sz="1500" spc="-49" dirty="0">
                <a:latin typeface="Arial"/>
                <a:cs typeface="Arial"/>
              </a:rPr>
              <a:t>4</a:t>
            </a:r>
            <a:r>
              <a:rPr sz="1500" spc="-56" dirty="0">
                <a:latin typeface="Arial"/>
                <a:cs typeface="Arial"/>
              </a:rPr>
              <a:t>,</a:t>
            </a:r>
            <a:r>
              <a:rPr lang="en-US" sz="1500" spc="-56" dirty="0">
                <a:latin typeface="Arial"/>
                <a:cs typeface="Arial"/>
              </a:rPr>
              <a:t>1</a:t>
            </a:r>
            <a:r>
              <a:rPr sz="1500" spc="-41" dirty="0">
                <a:latin typeface="Arial"/>
                <a:cs typeface="Arial"/>
              </a:rPr>
              <a:t>)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93878" y="1501107"/>
            <a:ext cx="8033263" cy="27799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699"/>
              </a:lnSpc>
              <a:spcBef>
                <a:spcPts val="56"/>
              </a:spcBef>
            </a:pPr>
            <a:r>
              <a:rPr sz="1800" b="1" dirty="0">
                <a:solidFill>
                  <a:srgbClr val="FF0000"/>
                </a:solidFill>
                <a:latin typeface="Gotham Book"/>
              </a:rPr>
              <a:t>Problem: </a:t>
            </a:r>
            <a:r>
              <a:rPr sz="1800" dirty="0">
                <a:solidFill>
                  <a:srgbClr val="FF0000"/>
                </a:solidFill>
                <a:latin typeface="Gotham Book"/>
              </a:rPr>
              <a:t>So far our classifiers don’t  respect the spatial structure of images</a:t>
            </a:r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9AE565C8-8ED0-814D-8F93-AD993C99EB8E}"/>
              </a:ext>
            </a:extLst>
          </p:cNvPr>
          <p:cNvSpPr txBox="1"/>
          <p:nvPr/>
        </p:nvSpPr>
        <p:spPr>
          <a:xfrm>
            <a:off x="364425" y="5108247"/>
            <a:ext cx="8591316" cy="27799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699"/>
              </a:lnSpc>
              <a:spcBef>
                <a:spcPts val="56"/>
              </a:spcBef>
            </a:pPr>
            <a:r>
              <a:rPr b="1" dirty="0">
                <a:solidFill>
                  <a:srgbClr val="595959"/>
                </a:solidFill>
                <a:latin typeface="Gotham Book"/>
              </a:rPr>
              <a:t>Solution: </a:t>
            </a:r>
            <a:r>
              <a:rPr dirty="0">
                <a:solidFill>
                  <a:srgbClr val="595959"/>
                </a:solidFill>
                <a:latin typeface="Gotham Book"/>
              </a:rPr>
              <a:t>Define new computational  nodes that operate on images!</a:t>
            </a:r>
          </a:p>
        </p:txBody>
      </p:sp>
    </p:spTree>
    <p:extLst>
      <p:ext uri="{BB962C8B-B14F-4D97-AF65-F5344CB8AC3E}">
        <p14:creationId xmlns:p14="http://schemas.microsoft.com/office/powerpoint/2010/main" val="4176858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58201"/>
            <a:ext cx="6594158" cy="3943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500" dirty="0">
                <a:solidFill>
                  <a:schemeClr val="bg1"/>
                </a:solidFill>
                <a:latin typeface="Gotham Book"/>
              </a:rPr>
              <a:t>Components of a Fully-Connected Network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16F615AC-883D-5943-AA3F-0720A98D56C6}"/>
              </a:ext>
            </a:extLst>
          </p:cNvPr>
          <p:cNvSpPr txBox="1"/>
          <p:nvPr/>
        </p:nvSpPr>
        <p:spPr>
          <a:xfrm>
            <a:off x="457457" y="1492524"/>
            <a:ext cx="412115" cy="1341755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R="3175" algn="ctr">
              <a:lnSpc>
                <a:spcPct val="100000"/>
              </a:lnSpc>
            </a:pPr>
            <a:r>
              <a:rPr sz="2200" spc="-145" dirty="0">
                <a:latin typeface="Arial"/>
                <a:cs typeface="Arial"/>
              </a:rPr>
              <a:t>x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368F11-3728-5B4A-B727-6114A7B3F302}"/>
              </a:ext>
            </a:extLst>
          </p:cNvPr>
          <p:cNvSpPr txBox="1"/>
          <p:nvPr/>
        </p:nvSpPr>
        <p:spPr>
          <a:xfrm>
            <a:off x="1693600" y="1799367"/>
            <a:ext cx="412115" cy="789305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20447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610"/>
              </a:spcBef>
            </a:pPr>
            <a:r>
              <a:rPr sz="2200" spc="-65" dirty="0">
                <a:latin typeface="Arial"/>
                <a:cs typeface="Arial"/>
              </a:rPr>
              <a:t>h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4253711B-DE9C-B943-8A84-D919C6126776}"/>
              </a:ext>
            </a:extLst>
          </p:cNvPr>
          <p:cNvSpPr/>
          <p:nvPr/>
        </p:nvSpPr>
        <p:spPr>
          <a:xfrm>
            <a:off x="869504" y="2588395"/>
            <a:ext cx="832485" cy="250825"/>
          </a:xfrm>
          <a:custGeom>
            <a:avLst/>
            <a:gdLst/>
            <a:ahLst/>
            <a:cxnLst/>
            <a:rect l="l" t="t" r="r" b="b"/>
            <a:pathLst>
              <a:path w="832485" h="250825">
                <a:moveTo>
                  <a:pt x="0" y="250380"/>
                </a:moveTo>
                <a:lnTo>
                  <a:pt x="832300" y="0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E3559E8D-5725-0245-8679-36F28E3B4039}"/>
              </a:ext>
            </a:extLst>
          </p:cNvPr>
          <p:cNvSpPr/>
          <p:nvPr/>
        </p:nvSpPr>
        <p:spPr>
          <a:xfrm>
            <a:off x="869504" y="1501291"/>
            <a:ext cx="840105" cy="302260"/>
          </a:xfrm>
          <a:custGeom>
            <a:avLst/>
            <a:gdLst/>
            <a:ahLst/>
            <a:cxnLst/>
            <a:rect l="l" t="t" r="r" b="b"/>
            <a:pathLst>
              <a:path w="840105" h="302260">
                <a:moveTo>
                  <a:pt x="0" y="0"/>
                </a:moveTo>
                <a:lnTo>
                  <a:pt x="839753" y="302002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FD9A296B-0AFD-C84B-A277-991C9B139988}"/>
              </a:ext>
            </a:extLst>
          </p:cNvPr>
          <p:cNvSpPr txBox="1"/>
          <p:nvPr/>
        </p:nvSpPr>
        <p:spPr>
          <a:xfrm>
            <a:off x="2999879" y="1974708"/>
            <a:ext cx="412115" cy="438784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229"/>
              </a:spcBef>
            </a:pPr>
            <a:r>
              <a:rPr sz="2200" spc="-240" dirty="0">
                <a:latin typeface="Arial"/>
                <a:cs typeface="Arial"/>
              </a:rPr>
              <a:t>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F1C99E02-4D1B-1F4A-AB74-D2DDC9CC2E32}"/>
              </a:ext>
            </a:extLst>
          </p:cNvPr>
          <p:cNvSpPr/>
          <p:nvPr/>
        </p:nvSpPr>
        <p:spPr>
          <a:xfrm>
            <a:off x="2088114" y="1799367"/>
            <a:ext cx="920750" cy="184785"/>
          </a:xfrm>
          <a:custGeom>
            <a:avLst/>
            <a:gdLst/>
            <a:ahLst/>
            <a:cxnLst/>
            <a:rect l="l" t="t" r="r" b="b"/>
            <a:pathLst>
              <a:path w="920750" h="184785">
                <a:moveTo>
                  <a:pt x="0" y="0"/>
                </a:moveTo>
                <a:lnTo>
                  <a:pt x="920637" y="184403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12D17C6E-6A33-1841-B08B-B30F83E84069}"/>
              </a:ext>
            </a:extLst>
          </p:cNvPr>
          <p:cNvSpPr/>
          <p:nvPr/>
        </p:nvSpPr>
        <p:spPr>
          <a:xfrm>
            <a:off x="2105647" y="2404289"/>
            <a:ext cx="891540" cy="184785"/>
          </a:xfrm>
          <a:custGeom>
            <a:avLst/>
            <a:gdLst/>
            <a:ahLst/>
            <a:cxnLst/>
            <a:rect l="l" t="t" r="r" b="b"/>
            <a:pathLst>
              <a:path w="891539" h="184785">
                <a:moveTo>
                  <a:pt x="0" y="184403"/>
                </a:moveTo>
                <a:lnTo>
                  <a:pt x="891375" y="0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E9813D64-83C8-A948-8397-E02680148845}"/>
              </a:ext>
            </a:extLst>
          </p:cNvPr>
          <p:cNvSpPr/>
          <p:nvPr/>
        </p:nvSpPr>
        <p:spPr>
          <a:xfrm>
            <a:off x="6154403" y="1357182"/>
            <a:ext cx="1816607" cy="1502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60BF779F-3174-AE45-B46B-2824074B5F9E}"/>
              </a:ext>
            </a:extLst>
          </p:cNvPr>
          <p:cNvSpPr txBox="1"/>
          <p:nvPr/>
        </p:nvSpPr>
        <p:spPr>
          <a:xfrm>
            <a:off x="663514" y="765440"/>
            <a:ext cx="8234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5440" algn="l"/>
              </a:tabLst>
            </a:pPr>
            <a:r>
              <a:rPr dirty="0">
                <a:solidFill>
                  <a:srgbClr val="595959"/>
                </a:solidFill>
                <a:latin typeface="Gotham Book"/>
              </a:rPr>
              <a:t>Fully-Connected Layers</a:t>
            </a:r>
            <a:r>
              <a:rPr sz="2800" spc="-220"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595959"/>
                </a:solidFill>
                <a:latin typeface="Gotham Book"/>
              </a:rPr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4038507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393" y="32079"/>
            <a:ext cx="876521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69" dirty="0">
                <a:solidFill>
                  <a:schemeClr val="bg1"/>
                </a:solidFill>
              </a:rPr>
              <a:t>Components </a:t>
            </a:r>
            <a:r>
              <a:rPr spc="-23" dirty="0">
                <a:solidFill>
                  <a:schemeClr val="bg1"/>
                </a:solidFill>
              </a:rPr>
              <a:t>of </a:t>
            </a:r>
            <a:r>
              <a:rPr spc="-259" dirty="0">
                <a:solidFill>
                  <a:schemeClr val="bg1"/>
                </a:solidFill>
              </a:rPr>
              <a:t>a </a:t>
            </a:r>
            <a:r>
              <a:rPr spc="-124" dirty="0">
                <a:solidFill>
                  <a:schemeClr val="bg1"/>
                </a:solidFill>
              </a:rPr>
              <a:t>Convolutional</a:t>
            </a:r>
            <a:r>
              <a:rPr spc="-165" dirty="0">
                <a:solidFill>
                  <a:schemeClr val="bg1"/>
                </a:solidFill>
              </a:rPr>
              <a:t> </a:t>
            </a:r>
            <a:r>
              <a:rPr spc="-98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1155161" y="4548724"/>
            <a:ext cx="72390" cy="375761"/>
          </a:xfrm>
          <a:custGeom>
            <a:avLst/>
            <a:gdLst/>
            <a:ahLst/>
            <a:cxnLst/>
            <a:rect l="l" t="t" r="r" b="b"/>
            <a:pathLst>
              <a:path w="96519" h="501014">
                <a:moveTo>
                  <a:pt x="0" y="500806"/>
                </a:moveTo>
                <a:lnTo>
                  <a:pt x="96009" y="500806"/>
                </a:lnTo>
                <a:lnTo>
                  <a:pt x="96009" y="0"/>
                </a:lnTo>
                <a:lnTo>
                  <a:pt x="0" y="0"/>
                </a:lnTo>
                <a:lnTo>
                  <a:pt x="0" y="500806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7169" y="4466269"/>
            <a:ext cx="82867" cy="458153"/>
          </a:xfrm>
          <a:custGeom>
            <a:avLst/>
            <a:gdLst/>
            <a:ahLst/>
            <a:cxnLst/>
            <a:rect l="l" t="t" r="r" b="b"/>
            <a:pathLst>
              <a:path w="110489" h="610870">
                <a:moveTo>
                  <a:pt x="109940" y="0"/>
                </a:moveTo>
                <a:lnTo>
                  <a:pt x="0" y="109940"/>
                </a:lnTo>
                <a:lnTo>
                  <a:pt x="0" y="610746"/>
                </a:lnTo>
                <a:lnTo>
                  <a:pt x="109940" y="500806"/>
                </a:lnTo>
                <a:lnTo>
                  <a:pt x="109940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5162" y="4466269"/>
            <a:ext cx="154781" cy="82867"/>
          </a:xfrm>
          <a:custGeom>
            <a:avLst/>
            <a:gdLst/>
            <a:ahLst/>
            <a:cxnLst/>
            <a:rect l="l" t="t" r="r" b="b"/>
            <a:pathLst>
              <a:path w="206375" h="110489">
                <a:moveTo>
                  <a:pt x="205949" y="0"/>
                </a:moveTo>
                <a:lnTo>
                  <a:pt x="109940" y="0"/>
                </a:lnTo>
                <a:lnTo>
                  <a:pt x="0" y="109940"/>
                </a:lnTo>
                <a:lnTo>
                  <a:pt x="96009" y="109940"/>
                </a:lnTo>
                <a:lnTo>
                  <a:pt x="205949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162" y="4466269"/>
            <a:ext cx="154781" cy="458153"/>
          </a:xfrm>
          <a:custGeom>
            <a:avLst/>
            <a:gdLst/>
            <a:ahLst/>
            <a:cxnLst/>
            <a:rect l="l" t="t" r="r" b="b"/>
            <a:pathLst>
              <a:path w="206375" h="610870">
                <a:moveTo>
                  <a:pt x="0" y="109939"/>
                </a:moveTo>
                <a:lnTo>
                  <a:pt x="109939" y="0"/>
                </a:lnTo>
                <a:lnTo>
                  <a:pt x="205949" y="0"/>
                </a:lnTo>
                <a:lnTo>
                  <a:pt x="205949" y="500807"/>
                </a:lnTo>
                <a:lnTo>
                  <a:pt x="96009" y="610746"/>
                </a:lnTo>
                <a:lnTo>
                  <a:pt x="0" y="610746"/>
                </a:lnTo>
                <a:lnTo>
                  <a:pt x="0" y="109939"/>
                </a:lnTo>
                <a:close/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5162" y="4466269"/>
            <a:ext cx="154781" cy="82867"/>
          </a:xfrm>
          <a:custGeom>
            <a:avLst/>
            <a:gdLst/>
            <a:ahLst/>
            <a:cxnLst/>
            <a:rect l="l" t="t" r="r" b="b"/>
            <a:pathLst>
              <a:path w="206375" h="110489">
                <a:moveTo>
                  <a:pt x="0" y="109939"/>
                </a:moveTo>
                <a:lnTo>
                  <a:pt x="96009" y="109939"/>
                </a:lnTo>
                <a:lnTo>
                  <a:pt x="205949" y="0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7169" y="4548724"/>
            <a:ext cx="0" cy="375761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807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9324" y="4610078"/>
            <a:ext cx="170441" cy="170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24403" y="4562142"/>
            <a:ext cx="822008" cy="132874"/>
          </a:xfrm>
          <a:custGeom>
            <a:avLst/>
            <a:gdLst/>
            <a:ahLst/>
            <a:cxnLst/>
            <a:rect l="l" t="t" r="r" b="b"/>
            <a:pathLst>
              <a:path w="1096010" h="177164">
                <a:moveTo>
                  <a:pt x="0" y="0"/>
                </a:moveTo>
                <a:lnTo>
                  <a:pt x="1095726" y="176881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8971" y="4482247"/>
            <a:ext cx="745808" cy="216218"/>
          </a:xfrm>
          <a:custGeom>
            <a:avLst/>
            <a:gdLst/>
            <a:ahLst/>
            <a:cxnLst/>
            <a:rect l="l" t="t" r="r" b="b"/>
            <a:pathLst>
              <a:path w="994410" h="288289">
                <a:moveTo>
                  <a:pt x="0" y="0"/>
                </a:moveTo>
                <a:lnTo>
                  <a:pt x="994203" y="288243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4950" y="4695300"/>
            <a:ext cx="731520" cy="139541"/>
          </a:xfrm>
          <a:custGeom>
            <a:avLst/>
            <a:gdLst/>
            <a:ahLst/>
            <a:cxnLst/>
            <a:rect l="l" t="t" r="r" b="b"/>
            <a:pathLst>
              <a:path w="975360" h="186054">
                <a:moveTo>
                  <a:pt x="0" y="186049"/>
                </a:moveTo>
                <a:lnTo>
                  <a:pt x="974748" y="0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5585" y="4470056"/>
            <a:ext cx="119063" cy="1131094"/>
          </a:xfrm>
          <a:custGeom>
            <a:avLst/>
            <a:gdLst/>
            <a:ahLst/>
            <a:cxnLst/>
            <a:rect l="l" t="t" r="r" b="b"/>
            <a:pathLst>
              <a:path w="158750" h="1508125">
                <a:moveTo>
                  <a:pt x="0" y="1507614"/>
                </a:moveTo>
                <a:lnTo>
                  <a:pt x="158288" y="1507614"/>
                </a:lnTo>
                <a:lnTo>
                  <a:pt x="158288" y="0"/>
                </a:lnTo>
                <a:lnTo>
                  <a:pt x="0" y="0"/>
                </a:lnTo>
                <a:lnTo>
                  <a:pt x="0" y="1507614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4301" y="4056145"/>
            <a:ext cx="414338" cy="1544954"/>
          </a:xfrm>
          <a:custGeom>
            <a:avLst/>
            <a:gdLst/>
            <a:ahLst/>
            <a:cxnLst/>
            <a:rect l="l" t="t" r="r" b="b"/>
            <a:pathLst>
              <a:path w="552450" h="2059939">
                <a:moveTo>
                  <a:pt x="551882" y="0"/>
                </a:moveTo>
                <a:lnTo>
                  <a:pt x="0" y="551881"/>
                </a:lnTo>
                <a:lnTo>
                  <a:pt x="0" y="2059495"/>
                </a:lnTo>
                <a:lnTo>
                  <a:pt x="551882" y="1507614"/>
                </a:lnTo>
                <a:lnTo>
                  <a:pt x="551882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5585" y="4056145"/>
            <a:ext cx="532924" cy="414338"/>
          </a:xfrm>
          <a:custGeom>
            <a:avLst/>
            <a:gdLst/>
            <a:ahLst/>
            <a:cxnLst/>
            <a:rect l="l" t="t" r="r" b="b"/>
            <a:pathLst>
              <a:path w="710564" h="552450">
                <a:moveTo>
                  <a:pt x="710170" y="0"/>
                </a:moveTo>
                <a:lnTo>
                  <a:pt x="551881" y="0"/>
                </a:lnTo>
                <a:lnTo>
                  <a:pt x="0" y="551881"/>
                </a:lnTo>
                <a:lnTo>
                  <a:pt x="158288" y="551881"/>
                </a:lnTo>
                <a:lnTo>
                  <a:pt x="710170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5585" y="4056145"/>
            <a:ext cx="532924" cy="1544954"/>
          </a:xfrm>
          <a:custGeom>
            <a:avLst/>
            <a:gdLst/>
            <a:ahLst/>
            <a:cxnLst/>
            <a:rect l="l" t="t" r="r" b="b"/>
            <a:pathLst>
              <a:path w="710564" h="2059939">
                <a:moveTo>
                  <a:pt x="0" y="551881"/>
                </a:moveTo>
                <a:lnTo>
                  <a:pt x="551881" y="0"/>
                </a:lnTo>
                <a:lnTo>
                  <a:pt x="710170" y="0"/>
                </a:lnTo>
                <a:lnTo>
                  <a:pt x="710170" y="1507614"/>
                </a:lnTo>
                <a:lnTo>
                  <a:pt x="158288" y="2059495"/>
                </a:lnTo>
                <a:lnTo>
                  <a:pt x="0" y="2059495"/>
                </a:lnTo>
                <a:lnTo>
                  <a:pt x="0" y="551881"/>
                </a:lnTo>
                <a:close/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5585" y="4056145"/>
            <a:ext cx="532924" cy="414338"/>
          </a:xfrm>
          <a:custGeom>
            <a:avLst/>
            <a:gdLst/>
            <a:ahLst/>
            <a:cxnLst/>
            <a:rect l="l" t="t" r="r" b="b"/>
            <a:pathLst>
              <a:path w="710564" h="552450">
                <a:moveTo>
                  <a:pt x="0" y="551881"/>
                </a:moveTo>
                <a:lnTo>
                  <a:pt x="158288" y="551881"/>
                </a:lnTo>
                <a:lnTo>
                  <a:pt x="710170" y="0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4302" y="4470056"/>
            <a:ext cx="0" cy="1131094"/>
          </a:xfrm>
          <a:custGeom>
            <a:avLst/>
            <a:gdLst/>
            <a:ahLst/>
            <a:cxnLst/>
            <a:rect l="l" t="t" r="r" b="b"/>
            <a:pathLst>
              <a:path h="1508125">
                <a:moveTo>
                  <a:pt x="0" y="0"/>
                </a:moveTo>
                <a:lnTo>
                  <a:pt x="0" y="1507614"/>
                </a:lnTo>
              </a:path>
            </a:pathLst>
          </a:custGeom>
          <a:ln w="1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65412" y="4094878"/>
            <a:ext cx="1801368" cy="1408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6554" y="3601484"/>
            <a:ext cx="206597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solidFill>
                  <a:srgbClr val="00B0F0"/>
                </a:solidFill>
                <a:latin typeface="Gotham Book"/>
              </a:rPr>
              <a:t>Convolution Layers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09442" y="3548629"/>
            <a:ext cx="155733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solidFill>
                  <a:srgbClr val="0C533A"/>
                </a:solidFill>
                <a:latin typeface="Gotham Book"/>
              </a:rPr>
              <a:t>Pooling</a:t>
            </a:r>
            <a:r>
              <a:rPr sz="2100" spc="-165" dirty="0">
                <a:solidFill>
                  <a:srgbClr val="0C533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C533A"/>
                </a:solidFill>
                <a:latin typeface="Gotham Book"/>
              </a:rPr>
              <a:t>Layers</a:t>
            </a:r>
          </a:p>
        </p:txBody>
      </p:sp>
      <p:sp>
        <p:nvSpPr>
          <p:cNvPr id="41" name="object 21">
            <a:extLst>
              <a:ext uri="{FF2B5EF4-FFF2-40B4-BE49-F238E27FC236}">
                <a16:creationId xmlns:a16="http://schemas.microsoft.com/office/drawing/2014/main" id="{28366A92-07E8-7A4C-ABEA-BCA9AC1D2BAD}"/>
              </a:ext>
            </a:extLst>
          </p:cNvPr>
          <p:cNvSpPr txBox="1"/>
          <p:nvPr/>
        </p:nvSpPr>
        <p:spPr>
          <a:xfrm>
            <a:off x="6109861" y="3472272"/>
            <a:ext cx="2697706" cy="6226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dirty="0">
                <a:solidFill>
                  <a:srgbClr val="7030A0"/>
                </a:solidFill>
                <a:latin typeface="Gotham Book"/>
              </a:rPr>
              <a:t>Batch</a:t>
            </a:r>
            <a:r>
              <a:rPr lang="en-US" sz="2100" spc="-10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030A0"/>
                </a:solidFill>
                <a:latin typeface="Gotham Book"/>
              </a:rPr>
              <a:t>Normalization</a:t>
            </a:r>
          </a:p>
          <a:p>
            <a:pPr marL="9525">
              <a:spcBef>
                <a:spcPts val="75"/>
              </a:spcBef>
            </a:pPr>
            <a:r>
              <a:rPr lang="en-US" dirty="0">
                <a:solidFill>
                  <a:srgbClr val="7030A0"/>
                </a:solidFill>
                <a:latin typeface="Gotham Book"/>
              </a:rPr>
              <a:t>Layers </a:t>
            </a:r>
            <a:endParaRPr dirty="0">
              <a:solidFill>
                <a:srgbClr val="7030A0"/>
              </a:solidFill>
              <a:latin typeface="Gotham Book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E32BD294-F11A-C04D-9186-F4DF42B84C95}"/>
              </a:ext>
            </a:extLst>
          </p:cNvPr>
          <p:cNvSpPr txBox="1"/>
          <p:nvPr/>
        </p:nvSpPr>
        <p:spPr>
          <a:xfrm>
            <a:off x="457457" y="1492524"/>
            <a:ext cx="412115" cy="1341755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R="3175" algn="ctr">
              <a:lnSpc>
                <a:spcPct val="100000"/>
              </a:lnSpc>
            </a:pPr>
            <a:r>
              <a:rPr sz="2200" spc="-145" dirty="0">
                <a:latin typeface="Arial"/>
                <a:cs typeface="Arial"/>
              </a:rPr>
              <a:t>x</a:t>
            </a:r>
            <a:endParaRPr sz="2200">
              <a:latin typeface="Arial"/>
              <a:cs typeface="Arial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4013DBC-389E-744E-A2F8-E4C33DAA5AF4}"/>
              </a:ext>
            </a:extLst>
          </p:cNvPr>
          <p:cNvSpPr txBox="1"/>
          <p:nvPr/>
        </p:nvSpPr>
        <p:spPr>
          <a:xfrm>
            <a:off x="1693600" y="1799367"/>
            <a:ext cx="412115" cy="789305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20447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610"/>
              </a:spcBef>
            </a:pPr>
            <a:r>
              <a:rPr sz="2200" spc="-65" dirty="0">
                <a:latin typeface="Arial"/>
                <a:cs typeface="Arial"/>
              </a:rPr>
              <a:t>h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9FFB76DB-F03C-C548-94B2-7B803D0E5A29}"/>
              </a:ext>
            </a:extLst>
          </p:cNvPr>
          <p:cNvSpPr/>
          <p:nvPr/>
        </p:nvSpPr>
        <p:spPr>
          <a:xfrm>
            <a:off x="869504" y="2588395"/>
            <a:ext cx="832485" cy="250825"/>
          </a:xfrm>
          <a:custGeom>
            <a:avLst/>
            <a:gdLst/>
            <a:ahLst/>
            <a:cxnLst/>
            <a:rect l="l" t="t" r="r" b="b"/>
            <a:pathLst>
              <a:path w="832485" h="250825">
                <a:moveTo>
                  <a:pt x="0" y="250380"/>
                </a:moveTo>
                <a:lnTo>
                  <a:pt x="832300" y="0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6A40FFF-051C-A24E-B558-15B5F816C777}"/>
              </a:ext>
            </a:extLst>
          </p:cNvPr>
          <p:cNvSpPr/>
          <p:nvPr/>
        </p:nvSpPr>
        <p:spPr>
          <a:xfrm>
            <a:off x="869504" y="1501291"/>
            <a:ext cx="840105" cy="302260"/>
          </a:xfrm>
          <a:custGeom>
            <a:avLst/>
            <a:gdLst/>
            <a:ahLst/>
            <a:cxnLst/>
            <a:rect l="l" t="t" r="r" b="b"/>
            <a:pathLst>
              <a:path w="840105" h="302260">
                <a:moveTo>
                  <a:pt x="0" y="0"/>
                </a:moveTo>
                <a:lnTo>
                  <a:pt x="839753" y="302002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D412F556-5419-0D48-B071-808B52EB925C}"/>
              </a:ext>
            </a:extLst>
          </p:cNvPr>
          <p:cNvSpPr txBox="1"/>
          <p:nvPr/>
        </p:nvSpPr>
        <p:spPr>
          <a:xfrm>
            <a:off x="2999879" y="1974708"/>
            <a:ext cx="412115" cy="438784"/>
          </a:xfrm>
          <a:prstGeom prst="rect">
            <a:avLst/>
          </a:prstGeom>
          <a:solidFill>
            <a:srgbClr val="E7E6E6"/>
          </a:solidFill>
          <a:ln w="8766">
            <a:solidFill>
              <a:srgbClr val="44546A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229"/>
              </a:spcBef>
            </a:pPr>
            <a:r>
              <a:rPr sz="2200" spc="-240" dirty="0">
                <a:latin typeface="Arial"/>
                <a:cs typeface="Arial"/>
              </a:rPr>
              <a:t>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D6DA838A-C419-7543-9E5A-98B5EC999ED2}"/>
              </a:ext>
            </a:extLst>
          </p:cNvPr>
          <p:cNvSpPr/>
          <p:nvPr/>
        </p:nvSpPr>
        <p:spPr>
          <a:xfrm>
            <a:off x="2088114" y="1799367"/>
            <a:ext cx="920750" cy="184785"/>
          </a:xfrm>
          <a:custGeom>
            <a:avLst/>
            <a:gdLst/>
            <a:ahLst/>
            <a:cxnLst/>
            <a:rect l="l" t="t" r="r" b="b"/>
            <a:pathLst>
              <a:path w="920750" h="184785">
                <a:moveTo>
                  <a:pt x="0" y="0"/>
                </a:moveTo>
                <a:lnTo>
                  <a:pt x="920637" y="184403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5558DBA0-F291-404C-AB19-FA5E46ADB0EB}"/>
              </a:ext>
            </a:extLst>
          </p:cNvPr>
          <p:cNvSpPr/>
          <p:nvPr/>
        </p:nvSpPr>
        <p:spPr>
          <a:xfrm>
            <a:off x="2105647" y="2404289"/>
            <a:ext cx="891540" cy="184785"/>
          </a:xfrm>
          <a:custGeom>
            <a:avLst/>
            <a:gdLst/>
            <a:ahLst/>
            <a:cxnLst/>
            <a:rect l="l" t="t" r="r" b="b"/>
            <a:pathLst>
              <a:path w="891539" h="184785">
                <a:moveTo>
                  <a:pt x="0" y="184403"/>
                </a:moveTo>
                <a:lnTo>
                  <a:pt x="891375" y="0"/>
                </a:lnTo>
              </a:path>
            </a:pathLst>
          </a:custGeom>
          <a:ln w="876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4DAD773E-1F72-A04C-9F9F-93406719F903}"/>
              </a:ext>
            </a:extLst>
          </p:cNvPr>
          <p:cNvSpPr/>
          <p:nvPr/>
        </p:nvSpPr>
        <p:spPr>
          <a:xfrm>
            <a:off x="6154403" y="1357182"/>
            <a:ext cx="1816607" cy="1502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1">
            <a:extLst>
              <a:ext uri="{FF2B5EF4-FFF2-40B4-BE49-F238E27FC236}">
                <a16:creationId xmlns:a16="http://schemas.microsoft.com/office/drawing/2014/main" id="{21751148-DB6D-9549-9D43-DE3F250ED160}"/>
              </a:ext>
            </a:extLst>
          </p:cNvPr>
          <p:cNvSpPr txBox="1"/>
          <p:nvPr/>
        </p:nvSpPr>
        <p:spPr>
          <a:xfrm>
            <a:off x="663514" y="765440"/>
            <a:ext cx="8234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5440" algn="l"/>
              </a:tabLst>
            </a:pPr>
            <a:r>
              <a:rPr dirty="0">
                <a:solidFill>
                  <a:srgbClr val="595959"/>
                </a:solidFill>
                <a:latin typeface="Gotham Book"/>
              </a:rPr>
              <a:t>Fully-Connected Layers</a:t>
            </a:r>
            <a:r>
              <a:rPr sz="2800" spc="-220"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595959"/>
                </a:solidFill>
                <a:latin typeface="Gotham Book"/>
              </a:rPr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535934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81" y="21456"/>
            <a:ext cx="515704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61" dirty="0">
                <a:solidFill>
                  <a:schemeClr val="bg1"/>
                </a:solidFill>
              </a:rPr>
              <a:t>Fully-Connected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221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1510" y="3449193"/>
            <a:ext cx="48101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3072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263" y="3177159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04" y="1763649"/>
            <a:ext cx="4559618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31" dirty="0">
                <a:latin typeface="Calibri" panose="020F0502020204030204" pitchFamily="34" charset="0"/>
                <a:cs typeface="Calibri" panose="020F0502020204030204" pitchFamily="34" charset="0"/>
              </a:rPr>
              <a:t>32x32x3 </a:t>
            </a:r>
            <a:r>
              <a:rPr sz="2400" spc="-127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sz="2400" spc="-139" dirty="0"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sz="2400" spc="-68" dirty="0">
                <a:latin typeface="Calibri" panose="020F0502020204030204" pitchFamily="34" charset="0"/>
                <a:cs typeface="Calibri" panose="020F0502020204030204" pitchFamily="34" charset="0"/>
              </a:rPr>
              <a:t>stretch </a:t>
            </a:r>
            <a:r>
              <a:rPr sz="2400" spc="23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z="2400" spc="-120" dirty="0">
                <a:latin typeface="Calibri" panose="020F0502020204030204" pitchFamily="34" charset="0"/>
                <a:cs typeface="Calibri" panose="020F0502020204030204" pitchFamily="34" charset="0"/>
              </a:rPr>
              <a:t>3072 </a:t>
            </a:r>
            <a:r>
              <a:rPr sz="2400" spc="-16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sz="2400" spc="-35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2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6458" y="3321176"/>
            <a:ext cx="91392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10 </a:t>
            </a:r>
            <a:r>
              <a:rPr spc="-124" dirty="0">
                <a:latin typeface="Arial"/>
                <a:cs typeface="Arial"/>
              </a:rPr>
              <a:t>x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-94" dirty="0">
                <a:latin typeface="Arial"/>
                <a:cs typeface="Arial"/>
              </a:rPr>
              <a:t>3072</a:t>
            </a:r>
            <a:endParaRPr>
              <a:latin typeface="Arial"/>
              <a:cs typeface="Arial"/>
            </a:endParaRPr>
          </a:p>
          <a:p>
            <a:pPr marL="97631">
              <a:spcBef>
                <a:spcPts val="19"/>
              </a:spcBef>
            </a:pPr>
            <a:r>
              <a:rPr spc="-68" dirty="0">
                <a:latin typeface="Arial"/>
                <a:cs typeface="Arial"/>
              </a:rPr>
              <a:t>weights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4053" y="2729103"/>
            <a:ext cx="7005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94" dirty="0">
                <a:latin typeface="Arial"/>
                <a:cs typeface="Arial"/>
              </a:rPr>
              <a:t>Output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48770" y="3210808"/>
            <a:ext cx="1681639" cy="211931"/>
          </a:xfrm>
          <a:custGeom>
            <a:avLst/>
            <a:gdLst/>
            <a:ahLst/>
            <a:cxnLst/>
            <a:rect l="l" t="t" r="r" b="b"/>
            <a:pathLst>
              <a:path w="2242184" h="282575">
                <a:moveTo>
                  <a:pt x="0" y="0"/>
                </a:moveTo>
                <a:lnTo>
                  <a:pt x="2241716" y="0"/>
                </a:lnTo>
                <a:lnTo>
                  <a:pt x="2241716" y="282225"/>
                </a:lnTo>
                <a:lnTo>
                  <a:pt x="0" y="282225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0058" y="3140250"/>
            <a:ext cx="70961" cy="282416"/>
          </a:xfrm>
          <a:custGeom>
            <a:avLst/>
            <a:gdLst/>
            <a:ahLst/>
            <a:cxnLst/>
            <a:rect l="l" t="t" r="r" b="b"/>
            <a:pathLst>
              <a:path w="94615" h="376554">
                <a:moveTo>
                  <a:pt x="94075" y="0"/>
                </a:moveTo>
                <a:lnTo>
                  <a:pt x="0" y="94076"/>
                </a:lnTo>
                <a:lnTo>
                  <a:pt x="0" y="376302"/>
                </a:lnTo>
                <a:lnTo>
                  <a:pt x="94075" y="282227"/>
                </a:lnTo>
                <a:lnTo>
                  <a:pt x="94075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8770" y="3140250"/>
            <a:ext cx="1752124" cy="70961"/>
          </a:xfrm>
          <a:custGeom>
            <a:avLst/>
            <a:gdLst/>
            <a:ahLst/>
            <a:cxnLst/>
            <a:rect l="l" t="t" r="r" b="b"/>
            <a:pathLst>
              <a:path w="2336165" h="94614">
                <a:moveTo>
                  <a:pt x="2335791" y="0"/>
                </a:moveTo>
                <a:lnTo>
                  <a:pt x="94075" y="0"/>
                </a:lnTo>
                <a:lnTo>
                  <a:pt x="0" y="94076"/>
                </a:lnTo>
                <a:lnTo>
                  <a:pt x="2241716" y="94076"/>
                </a:lnTo>
                <a:lnTo>
                  <a:pt x="2335791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8770" y="3140250"/>
            <a:ext cx="1752124" cy="282416"/>
          </a:xfrm>
          <a:custGeom>
            <a:avLst/>
            <a:gdLst/>
            <a:ahLst/>
            <a:cxnLst/>
            <a:rect l="l" t="t" r="r" b="b"/>
            <a:pathLst>
              <a:path w="2336165" h="376554">
                <a:moveTo>
                  <a:pt x="0" y="94075"/>
                </a:moveTo>
                <a:lnTo>
                  <a:pt x="94075" y="0"/>
                </a:lnTo>
                <a:lnTo>
                  <a:pt x="2335792" y="0"/>
                </a:lnTo>
                <a:lnTo>
                  <a:pt x="2335792" y="282226"/>
                </a:lnTo>
                <a:lnTo>
                  <a:pt x="2241717" y="376302"/>
                </a:lnTo>
                <a:lnTo>
                  <a:pt x="0" y="376302"/>
                </a:lnTo>
                <a:lnTo>
                  <a:pt x="0" y="940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8770" y="3140250"/>
            <a:ext cx="1752124" cy="70961"/>
          </a:xfrm>
          <a:custGeom>
            <a:avLst/>
            <a:gdLst/>
            <a:ahLst/>
            <a:cxnLst/>
            <a:rect l="l" t="t" r="r" b="b"/>
            <a:pathLst>
              <a:path w="2336165" h="94614">
                <a:moveTo>
                  <a:pt x="0" y="94075"/>
                </a:moveTo>
                <a:lnTo>
                  <a:pt x="2241717" y="94075"/>
                </a:lnTo>
                <a:lnTo>
                  <a:pt x="233579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30058" y="3210806"/>
            <a:ext cx="0" cy="211931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0"/>
                </a:moveTo>
                <a:lnTo>
                  <a:pt x="0" y="28222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7830" y="3226158"/>
            <a:ext cx="164549" cy="166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8824" y="3210808"/>
            <a:ext cx="2713196" cy="211931"/>
          </a:xfrm>
          <a:custGeom>
            <a:avLst/>
            <a:gdLst/>
            <a:ahLst/>
            <a:cxnLst/>
            <a:rect l="l" t="t" r="r" b="b"/>
            <a:pathLst>
              <a:path w="3617595" h="282575">
                <a:moveTo>
                  <a:pt x="0" y="0"/>
                </a:moveTo>
                <a:lnTo>
                  <a:pt x="3617360" y="0"/>
                </a:lnTo>
                <a:lnTo>
                  <a:pt x="3617360" y="282224"/>
                </a:lnTo>
                <a:lnTo>
                  <a:pt x="0" y="2822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1844" y="3140250"/>
            <a:ext cx="70961" cy="282416"/>
          </a:xfrm>
          <a:custGeom>
            <a:avLst/>
            <a:gdLst/>
            <a:ahLst/>
            <a:cxnLst/>
            <a:rect l="l" t="t" r="r" b="b"/>
            <a:pathLst>
              <a:path w="94614" h="376554">
                <a:moveTo>
                  <a:pt x="94072" y="0"/>
                </a:moveTo>
                <a:lnTo>
                  <a:pt x="0" y="94077"/>
                </a:lnTo>
                <a:lnTo>
                  <a:pt x="0" y="376302"/>
                </a:lnTo>
                <a:lnTo>
                  <a:pt x="94072" y="282229"/>
                </a:lnTo>
                <a:lnTo>
                  <a:pt x="94072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824" y="3140250"/>
            <a:ext cx="2783681" cy="70961"/>
          </a:xfrm>
          <a:custGeom>
            <a:avLst/>
            <a:gdLst/>
            <a:ahLst/>
            <a:cxnLst/>
            <a:rect l="l" t="t" r="r" b="b"/>
            <a:pathLst>
              <a:path w="3711575" h="94614">
                <a:moveTo>
                  <a:pt x="3711433" y="0"/>
                </a:moveTo>
                <a:lnTo>
                  <a:pt x="94076" y="0"/>
                </a:lnTo>
                <a:lnTo>
                  <a:pt x="0" y="94077"/>
                </a:lnTo>
                <a:lnTo>
                  <a:pt x="3617360" y="94077"/>
                </a:lnTo>
                <a:lnTo>
                  <a:pt x="3711433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824" y="3140250"/>
            <a:ext cx="2783681" cy="282416"/>
          </a:xfrm>
          <a:custGeom>
            <a:avLst/>
            <a:gdLst/>
            <a:ahLst/>
            <a:cxnLst/>
            <a:rect l="l" t="t" r="r" b="b"/>
            <a:pathLst>
              <a:path w="3711575" h="376554">
                <a:moveTo>
                  <a:pt x="0" y="94077"/>
                </a:moveTo>
                <a:lnTo>
                  <a:pt x="94076" y="0"/>
                </a:lnTo>
                <a:lnTo>
                  <a:pt x="3711433" y="0"/>
                </a:lnTo>
                <a:lnTo>
                  <a:pt x="3711433" y="282228"/>
                </a:lnTo>
                <a:lnTo>
                  <a:pt x="3617361" y="376302"/>
                </a:lnTo>
                <a:lnTo>
                  <a:pt x="0" y="376302"/>
                </a:lnTo>
                <a:lnTo>
                  <a:pt x="0" y="940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824" y="3140250"/>
            <a:ext cx="2783681" cy="70961"/>
          </a:xfrm>
          <a:custGeom>
            <a:avLst/>
            <a:gdLst/>
            <a:ahLst/>
            <a:cxnLst/>
            <a:rect l="l" t="t" r="r" b="b"/>
            <a:pathLst>
              <a:path w="3711575" h="94614">
                <a:moveTo>
                  <a:pt x="0" y="94077"/>
                </a:moveTo>
                <a:lnTo>
                  <a:pt x="3617361" y="94077"/>
                </a:lnTo>
                <a:lnTo>
                  <a:pt x="371143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1844" y="3210808"/>
            <a:ext cx="0" cy="211931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0"/>
                </a:moveTo>
                <a:lnTo>
                  <a:pt x="0" y="2822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7982" y="2923794"/>
            <a:ext cx="544068" cy="258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16887" y="2729103"/>
            <a:ext cx="5272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53" dirty="0">
                <a:latin typeface="Arial"/>
                <a:cs typeface="Arial"/>
              </a:rPr>
              <a:t>I</a:t>
            </a:r>
            <a:r>
              <a:rPr b="1" spc="-109" dirty="0">
                <a:latin typeface="Arial"/>
                <a:cs typeface="Arial"/>
              </a:rPr>
              <a:t>n</a:t>
            </a:r>
            <a:r>
              <a:rPr b="1" spc="-139" dirty="0">
                <a:latin typeface="Arial"/>
                <a:cs typeface="Arial"/>
              </a:rPr>
              <a:t>pu</a:t>
            </a:r>
            <a:r>
              <a:rPr b="1" spc="23" dirty="0"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78400" y="3177159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95024" y="3449193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10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45305" y="3259950"/>
            <a:ext cx="608171" cy="64294"/>
          </a:xfrm>
          <a:custGeom>
            <a:avLst/>
            <a:gdLst/>
            <a:ahLst/>
            <a:cxnLst/>
            <a:rect l="l" t="t" r="r" b="b"/>
            <a:pathLst>
              <a:path w="810895" h="85725">
                <a:moveTo>
                  <a:pt x="725608" y="0"/>
                </a:moveTo>
                <a:lnTo>
                  <a:pt x="725044" y="28569"/>
                </a:lnTo>
                <a:lnTo>
                  <a:pt x="739329" y="28851"/>
                </a:lnTo>
                <a:lnTo>
                  <a:pt x="738765" y="57420"/>
                </a:lnTo>
                <a:lnTo>
                  <a:pt x="724474" y="57420"/>
                </a:lnTo>
                <a:lnTo>
                  <a:pt x="723916" y="85708"/>
                </a:lnTo>
                <a:lnTo>
                  <a:pt x="783399" y="57420"/>
                </a:lnTo>
                <a:lnTo>
                  <a:pt x="738765" y="57420"/>
                </a:lnTo>
                <a:lnTo>
                  <a:pt x="724480" y="57138"/>
                </a:lnTo>
                <a:lnTo>
                  <a:pt x="783992" y="57138"/>
                </a:lnTo>
                <a:lnTo>
                  <a:pt x="810470" y="44546"/>
                </a:lnTo>
                <a:lnTo>
                  <a:pt x="725608" y="0"/>
                </a:lnTo>
                <a:close/>
              </a:path>
              <a:path w="810895" h="85725">
                <a:moveTo>
                  <a:pt x="725044" y="28569"/>
                </a:moveTo>
                <a:lnTo>
                  <a:pt x="724480" y="57138"/>
                </a:lnTo>
                <a:lnTo>
                  <a:pt x="738765" y="57420"/>
                </a:lnTo>
                <a:lnTo>
                  <a:pt x="739329" y="28851"/>
                </a:lnTo>
                <a:lnTo>
                  <a:pt x="725044" y="28569"/>
                </a:lnTo>
                <a:close/>
              </a:path>
              <a:path w="810895" h="85725">
                <a:moveTo>
                  <a:pt x="563" y="14265"/>
                </a:moveTo>
                <a:lnTo>
                  <a:pt x="0" y="42835"/>
                </a:lnTo>
                <a:lnTo>
                  <a:pt x="724480" y="57138"/>
                </a:lnTo>
                <a:lnTo>
                  <a:pt x="725044" y="28569"/>
                </a:lnTo>
                <a:lnTo>
                  <a:pt x="563" y="1426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92942" y="3248334"/>
            <a:ext cx="614839" cy="64294"/>
          </a:xfrm>
          <a:custGeom>
            <a:avLst/>
            <a:gdLst/>
            <a:ahLst/>
            <a:cxnLst/>
            <a:rect l="l" t="t" r="r" b="b"/>
            <a:pathLst>
              <a:path w="819784" h="85725">
                <a:moveTo>
                  <a:pt x="734080" y="0"/>
                </a:moveTo>
                <a:lnTo>
                  <a:pt x="733675" y="28572"/>
                </a:lnTo>
                <a:lnTo>
                  <a:pt x="747962" y="28774"/>
                </a:lnTo>
                <a:lnTo>
                  <a:pt x="747557" y="57346"/>
                </a:lnTo>
                <a:lnTo>
                  <a:pt x="733268" y="57346"/>
                </a:lnTo>
                <a:lnTo>
                  <a:pt x="732866" y="85717"/>
                </a:lnTo>
                <a:lnTo>
                  <a:pt x="791674" y="57346"/>
                </a:lnTo>
                <a:lnTo>
                  <a:pt x="747557" y="57346"/>
                </a:lnTo>
                <a:lnTo>
                  <a:pt x="733270" y="57144"/>
                </a:lnTo>
                <a:lnTo>
                  <a:pt x="792093" y="57144"/>
                </a:lnTo>
                <a:lnTo>
                  <a:pt x="819189" y="44072"/>
                </a:lnTo>
                <a:lnTo>
                  <a:pt x="734080" y="0"/>
                </a:lnTo>
                <a:close/>
              </a:path>
              <a:path w="819784" h="85725">
                <a:moveTo>
                  <a:pt x="733675" y="28572"/>
                </a:moveTo>
                <a:lnTo>
                  <a:pt x="733270" y="57144"/>
                </a:lnTo>
                <a:lnTo>
                  <a:pt x="747557" y="57346"/>
                </a:lnTo>
                <a:lnTo>
                  <a:pt x="747962" y="28774"/>
                </a:lnTo>
                <a:lnTo>
                  <a:pt x="733675" y="28572"/>
                </a:lnTo>
                <a:close/>
              </a:path>
              <a:path w="819784" h="85725">
                <a:moveTo>
                  <a:pt x="405" y="18188"/>
                </a:moveTo>
                <a:lnTo>
                  <a:pt x="0" y="46761"/>
                </a:lnTo>
                <a:lnTo>
                  <a:pt x="733270" y="57144"/>
                </a:lnTo>
                <a:lnTo>
                  <a:pt x="733675" y="28572"/>
                </a:lnTo>
                <a:lnTo>
                  <a:pt x="405" y="1818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0DE2A33F-64C1-8A4F-B5AF-2F1D609B06BE}"/>
              </a:ext>
            </a:extLst>
          </p:cNvPr>
          <p:cNvSpPr txBox="1"/>
          <p:nvPr/>
        </p:nvSpPr>
        <p:spPr>
          <a:xfrm>
            <a:off x="5895605" y="4226661"/>
            <a:ext cx="2787968" cy="145232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75" b="1" spc="-94" dirty="0">
                <a:latin typeface="Arial"/>
                <a:cs typeface="Arial"/>
              </a:rPr>
              <a:t>1</a:t>
            </a:r>
            <a:r>
              <a:rPr sz="1875" b="1" spc="-109" dirty="0">
                <a:latin typeface="Arial"/>
                <a:cs typeface="Arial"/>
              </a:rPr>
              <a:t> </a:t>
            </a:r>
            <a:r>
              <a:rPr sz="1875" b="1" spc="-124" dirty="0">
                <a:latin typeface="Arial"/>
                <a:cs typeface="Arial"/>
              </a:rPr>
              <a:t>number:</a:t>
            </a:r>
            <a:endParaRPr sz="1875" dirty="0">
              <a:latin typeface="Arial"/>
              <a:cs typeface="Arial"/>
            </a:endParaRPr>
          </a:p>
          <a:p>
            <a:pPr marL="9525" marR="3810"/>
            <a:r>
              <a:rPr sz="1875"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875" spc="-49" dirty="0">
                <a:latin typeface="Calibri" panose="020F0502020204030204" pitchFamily="34" charset="0"/>
                <a:cs typeface="Calibri" panose="020F0502020204030204" pitchFamily="34" charset="0"/>
              </a:rPr>
              <a:t>result </a:t>
            </a:r>
            <a:r>
              <a:rPr sz="1875" spc="-8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1875" spc="-64" dirty="0">
                <a:latin typeface="Calibri" panose="020F0502020204030204" pitchFamily="34" charset="0"/>
                <a:cs typeface="Calibri" panose="020F0502020204030204" pitchFamily="34" charset="0"/>
              </a:rPr>
              <a:t>taking </a:t>
            </a:r>
            <a:r>
              <a:rPr sz="1875" spc="-146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sz="1875" spc="-8" dirty="0">
                <a:latin typeface="Calibri" panose="020F0502020204030204" pitchFamily="34" charset="0"/>
                <a:cs typeface="Calibri" panose="020F0502020204030204" pitchFamily="34" charset="0"/>
              </a:rPr>
              <a:t>dot  </a:t>
            </a:r>
            <a:r>
              <a:rPr sz="1875" spc="-45" dirty="0">
                <a:latin typeface="Calibri" panose="020F0502020204030204" pitchFamily="34" charset="0"/>
                <a:cs typeface="Calibri" panose="020F0502020204030204" pitchFamily="34" charset="0"/>
              </a:rPr>
              <a:t>product </a:t>
            </a:r>
            <a:r>
              <a:rPr sz="1875" spc="-60" dirty="0">
                <a:latin typeface="Calibri" panose="020F0502020204030204" pitchFamily="34" charset="0"/>
                <a:cs typeface="Calibri" panose="020F0502020204030204" pitchFamily="34" charset="0"/>
              </a:rPr>
              <a:t>between </a:t>
            </a:r>
            <a:r>
              <a:rPr sz="1875" spc="-146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sz="1875" spc="-34" dirty="0">
                <a:latin typeface="Calibri" panose="020F0502020204030204" pitchFamily="34" charset="0"/>
                <a:cs typeface="Calibri" panose="020F0502020204030204" pitchFamily="34" charset="0"/>
              </a:rPr>
              <a:t>row </a:t>
            </a:r>
            <a:r>
              <a:rPr sz="1875" spc="-8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875" spc="-27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75" spc="-105" dirty="0">
                <a:latin typeface="Calibri" panose="020F0502020204030204" pitchFamily="34" charset="0"/>
                <a:cs typeface="Calibri" panose="020F0502020204030204" pitchFamily="34" charset="0"/>
              </a:rPr>
              <a:t>W  </a:t>
            </a:r>
            <a:r>
              <a:rPr sz="1875" spc="-94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sz="1875"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875" spc="-15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sz="1875" spc="-105" dirty="0">
                <a:latin typeface="Calibri" panose="020F0502020204030204" pitchFamily="34" charset="0"/>
                <a:cs typeface="Calibri" panose="020F0502020204030204" pitchFamily="34" charset="0"/>
              </a:rPr>
              <a:t>(a </a:t>
            </a:r>
            <a:r>
              <a:rPr sz="1875" spc="-90" dirty="0">
                <a:latin typeface="Calibri" panose="020F0502020204030204" pitchFamily="34" charset="0"/>
                <a:cs typeface="Calibri" panose="020F0502020204030204" pitchFamily="34" charset="0"/>
              </a:rPr>
              <a:t>3072-  </a:t>
            </a:r>
            <a:r>
              <a:rPr sz="1875" spc="-71" dirty="0">
                <a:latin typeface="Calibri" panose="020F0502020204030204" pitchFamily="34" charset="0"/>
                <a:cs typeface="Calibri" panose="020F0502020204030204" pitchFamily="34" charset="0"/>
              </a:rPr>
              <a:t>dimensional </a:t>
            </a:r>
            <a:r>
              <a:rPr sz="1875" spc="-8" dirty="0">
                <a:latin typeface="Calibri" panose="020F0502020204030204" pitchFamily="34" charset="0"/>
                <a:cs typeface="Calibri" panose="020F0502020204030204" pitchFamily="34" charset="0"/>
              </a:rPr>
              <a:t>dot</a:t>
            </a:r>
            <a:r>
              <a:rPr sz="1875" spc="-14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75" spc="-45" dirty="0">
                <a:latin typeface="Calibri" panose="020F0502020204030204" pitchFamily="34" charset="0"/>
                <a:cs typeface="Calibri" panose="020F0502020204030204" pitchFamily="34" charset="0"/>
              </a:rPr>
              <a:t>product)</a:t>
            </a:r>
            <a:endParaRPr sz="187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A3FCF7CE-DE02-8042-B432-BCC8AE974D69}"/>
              </a:ext>
            </a:extLst>
          </p:cNvPr>
          <p:cNvSpPr/>
          <p:nvPr/>
        </p:nvSpPr>
        <p:spPr>
          <a:xfrm>
            <a:off x="6125512" y="3602984"/>
            <a:ext cx="358616" cy="459581"/>
          </a:xfrm>
          <a:custGeom>
            <a:avLst/>
            <a:gdLst/>
            <a:ahLst/>
            <a:cxnLst/>
            <a:rect l="l" t="t" r="r" b="b"/>
            <a:pathLst>
              <a:path w="478154" h="612775">
                <a:moveTo>
                  <a:pt x="413864" y="59098"/>
                </a:moveTo>
                <a:lnTo>
                  <a:pt x="0" y="594706"/>
                </a:lnTo>
                <a:lnTo>
                  <a:pt x="22611" y="612179"/>
                </a:lnTo>
                <a:lnTo>
                  <a:pt x="436475" y="76569"/>
                </a:lnTo>
                <a:lnTo>
                  <a:pt x="413864" y="59098"/>
                </a:lnTo>
                <a:close/>
              </a:path>
              <a:path w="478154" h="612775">
                <a:moveTo>
                  <a:pt x="468184" y="47792"/>
                </a:moveTo>
                <a:lnTo>
                  <a:pt x="422600" y="47792"/>
                </a:lnTo>
                <a:lnTo>
                  <a:pt x="445211" y="65264"/>
                </a:lnTo>
                <a:lnTo>
                  <a:pt x="436475" y="76569"/>
                </a:lnTo>
                <a:lnTo>
                  <a:pt x="459087" y="94040"/>
                </a:lnTo>
                <a:lnTo>
                  <a:pt x="468184" y="47792"/>
                </a:lnTo>
                <a:close/>
              </a:path>
              <a:path w="478154" h="612775">
                <a:moveTo>
                  <a:pt x="422600" y="47792"/>
                </a:moveTo>
                <a:lnTo>
                  <a:pt x="413864" y="59098"/>
                </a:lnTo>
                <a:lnTo>
                  <a:pt x="436475" y="76569"/>
                </a:lnTo>
                <a:lnTo>
                  <a:pt x="445211" y="65264"/>
                </a:lnTo>
                <a:lnTo>
                  <a:pt x="422600" y="47792"/>
                </a:lnTo>
                <a:close/>
              </a:path>
              <a:path w="478154" h="612775">
                <a:moveTo>
                  <a:pt x="477584" y="0"/>
                </a:moveTo>
                <a:lnTo>
                  <a:pt x="391252" y="41626"/>
                </a:lnTo>
                <a:lnTo>
                  <a:pt x="413864" y="59098"/>
                </a:lnTo>
                <a:lnTo>
                  <a:pt x="422600" y="47792"/>
                </a:lnTo>
                <a:lnTo>
                  <a:pt x="468184" y="47792"/>
                </a:lnTo>
                <a:lnTo>
                  <a:pt x="47758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5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294" y="-12559"/>
            <a:ext cx="6207365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</a:t>
            </a:r>
            <a:r>
              <a:rPr spc="-195" dirty="0">
                <a:solidFill>
                  <a:schemeClr val="bg1"/>
                </a:solidFill>
              </a:rPr>
              <a:t> </a:t>
            </a:r>
            <a:r>
              <a:rPr spc="-221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1066171" y="3026344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9287" y="2283310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171" y="2283310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9286" y="3026344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2905" y="1763649"/>
            <a:ext cx="518398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3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sz="2400" spc="-13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sz="2400" spc="-131" dirty="0">
                <a:solidFill>
                  <a:srgbClr val="70AD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sz="2400" spc="-13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sz="2400" spc="-131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 </a:t>
            </a:r>
            <a:r>
              <a:rPr sz="2400" spc="-113" dirty="0">
                <a:latin typeface="Calibri" panose="020F0502020204030204" pitchFamily="34" charset="0"/>
                <a:cs typeface="Calibri" panose="020F0502020204030204" pitchFamily="34" charset="0"/>
              </a:rPr>
              <a:t>image: </a:t>
            </a:r>
            <a:r>
              <a:rPr sz="2400" spc="-109" dirty="0">
                <a:latin typeface="Calibri" panose="020F0502020204030204" pitchFamily="34" charset="0"/>
                <a:cs typeface="Calibri" panose="020F0502020204030204" pitchFamily="34" charset="0"/>
              </a:rPr>
              <a:t>preserve </a:t>
            </a:r>
            <a:r>
              <a:rPr sz="2400" spc="-83" dirty="0">
                <a:latin typeface="Calibri" panose="020F0502020204030204" pitchFamily="34" charset="0"/>
                <a:cs typeface="Calibri" panose="020F0502020204030204" pitchFamily="34" charset="0"/>
              </a:rPr>
              <a:t>spatial</a:t>
            </a:r>
            <a:r>
              <a:rPr sz="2400" spc="-18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3" dirty="0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94326" y="4651138"/>
            <a:ext cx="55149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4" dirty="0">
                <a:solidFill>
                  <a:srgbClr val="4472C4"/>
                </a:solidFill>
                <a:latin typeface="Arial"/>
                <a:cs typeface="Arial"/>
              </a:rPr>
              <a:t>w</a:t>
            </a:r>
            <a:r>
              <a:rPr dirty="0">
                <a:solidFill>
                  <a:srgbClr val="4472C4"/>
                </a:solidFill>
                <a:latin typeface="Arial"/>
                <a:cs typeface="Arial"/>
              </a:rPr>
              <a:t>i</a:t>
            </a:r>
            <a:r>
              <a:rPr spc="-56" dirty="0">
                <a:solidFill>
                  <a:srgbClr val="4472C4"/>
                </a:solidFill>
                <a:latin typeface="Arial"/>
                <a:cs typeface="Arial"/>
              </a:rPr>
              <a:t>d</a:t>
            </a:r>
            <a:r>
              <a:rPr spc="19" dirty="0">
                <a:solidFill>
                  <a:srgbClr val="4472C4"/>
                </a:solidFill>
                <a:latin typeface="Arial"/>
                <a:cs typeface="Arial"/>
              </a:rPr>
              <a:t>th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4333" y="4655710"/>
            <a:ext cx="25003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4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277" y="4998610"/>
            <a:ext cx="841058" cy="552491"/>
          </a:xfrm>
          <a:prstGeom prst="rect">
            <a:avLst/>
          </a:prstGeom>
        </p:spPr>
        <p:txBody>
          <a:bodyPr vert="horz" wrap="square" lIns="0" tIns="6191" rIns="0" bIns="0" rtlCol="0">
            <a:spAutoFit/>
          </a:bodyPr>
          <a:lstStyle/>
          <a:p>
            <a:pPr marL="9525" marR="3810">
              <a:lnSpc>
                <a:spcPts val="2175"/>
              </a:lnSpc>
              <a:spcBef>
                <a:spcPts val="49"/>
              </a:spcBef>
            </a:pPr>
            <a:r>
              <a:rPr spc="-38" dirty="0">
                <a:solidFill>
                  <a:srgbClr val="C00000"/>
                </a:solidFill>
                <a:latin typeface="Arial"/>
                <a:cs typeface="Arial"/>
              </a:rPr>
              <a:t>depth </a:t>
            </a:r>
            <a:r>
              <a:rPr spc="195" dirty="0">
                <a:solidFill>
                  <a:srgbClr val="C00000"/>
                </a:solidFill>
                <a:latin typeface="Arial"/>
                <a:cs typeface="Arial"/>
              </a:rPr>
              <a:t>/  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pc="-10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pc="-146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pc="-56" dirty="0">
                <a:solidFill>
                  <a:srgbClr val="C00000"/>
                </a:solidFill>
                <a:latin typeface="Arial"/>
                <a:cs typeface="Arial"/>
              </a:rPr>
              <a:t>nn</a:t>
            </a:r>
            <a:r>
              <a:rPr spc="-116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pc="8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pc="-199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0077" y="5048902"/>
            <a:ext cx="13525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0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0115" y="3888106"/>
            <a:ext cx="100107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03384" algn="l"/>
              </a:tabLst>
            </a:pPr>
            <a:r>
              <a:rPr sz="2700" spc="-140" baseline="1157" dirty="0">
                <a:solidFill>
                  <a:srgbClr val="70AD47"/>
                </a:solidFill>
                <a:latin typeface="Arial"/>
                <a:cs typeface="Arial"/>
              </a:rPr>
              <a:t>3</a:t>
            </a:r>
            <a:r>
              <a:rPr sz="2700" spc="-134" baseline="1157" dirty="0">
                <a:solidFill>
                  <a:srgbClr val="70AD47"/>
                </a:solidFill>
                <a:latin typeface="Arial"/>
                <a:cs typeface="Arial"/>
              </a:rPr>
              <a:t>2</a:t>
            </a:r>
            <a:r>
              <a:rPr sz="2700" baseline="1157" dirty="0">
                <a:solidFill>
                  <a:srgbClr val="70AD47"/>
                </a:solidFill>
                <a:latin typeface="Arial"/>
                <a:cs typeface="Arial"/>
              </a:rPr>
              <a:t>	</a:t>
            </a:r>
            <a:r>
              <a:rPr spc="-83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pc="-90" dirty="0">
                <a:solidFill>
                  <a:srgbClr val="70AD47"/>
                </a:solidFill>
                <a:latin typeface="Arial"/>
                <a:cs typeface="Arial"/>
              </a:rPr>
              <a:t>e</a:t>
            </a:r>
            <a:r>
              <a:rPr spc="8" dirty="0">
                <a:solidFill>
                  <a:srgbClr val="70AD47"/>
                </a:solidFill>
                <a:latin typeface="Arial"/>
                <a:cs typeface="Arial"/>
              </a:rPr>
              <a:t>i</a:t>
            </a:r>
            <a:r>
              <a:rPr spc="-161" dirty="0">
                <a:solidFill>
                  <a:srgbClr val="70AD47"/>
                </a:solidFill>
                <a:latin typeface="Arial"/>
                <a:cs typeface="Arial"/>
              </a:rPr>
              <a:t>g</a:t>
            </a:r>
            <a:r>
              <a:rPr spc="-75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pc="101" dirty="0">
                <a:solidFill>
                  <a:srgbClr val="70AD47"/>
                </a:solidFill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382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51" y="29629"/>
            <a:ext cx="560188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</a:t>
            </a:r>
            <a:r>
              <a:rPr spc="-195" dirty="0">
                <a:solidFill>
                  <a:schemeClr val="bg1"/>
                </a:solidFill>
              </a:rPr>
              <a:t> </a:t>
            </a:r>
            <a:r>
              <a:rPr spc="-221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1066171" y="3026344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9287" y="2283310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171" y="2283310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9286" y="3026344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4820" y="3312715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6389" y="3162058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5"/>
                </a:lnTo>
                <a:lnTo>
                  <a:pt x="0" y="1084916"/>
                </a:lnTo>
                <a:lnTo>
                  <a:pt x="200877" y="884039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4820" y="3162058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5"/>
                </a:lnTo>
                <a:lnTo>
                  <a:pt x="175425" y="200875"/>
                </a:lnTo>
                <a:lnTo>
                  <a:pt x="37630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4820" y="3162058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4820" y="3162058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6388" y="3312716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2905" y="1763650"/>
            <a:ext cx="4574858" cy="118115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31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2400" spc="-131" dirty="0">
                <a:latin typeface="Arial"/>
                <a:cs typeface="Arial"/>
              </a:rPr>
              <a:t>x</a:t>
            </a:r>
            <a:r>
              <a:rPr sz="2400" spc="-131" dirty="0">
                <a:solidFill>
                  <a:srgbClr val="70AD47"/>
                </a:solidFill>
                <a:latin typeface="Arial"/>
                <a:cs typeface="Arial"/>
              </a:rPr>
              <a:t>32</a:t>
            </a:r>
            <a:r>
              <a:rPr sz="2400" spc="-131" dirty="0">
                <a:latin typeface="Arial"/>
                <a:cs typeface="Arial"/>
              </a:rPr>
              <a:t>x</a:t>
            </a:r>
            <a:r>
              <a:rPr sz="2400" spc="-131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r>
              <a:rPr sz="2400" spc="-127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400" spc="-127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2813">
              <a:latin typeface="Arial"/>
              <a:cs typeface="Arial"/>
            </a:endParaRPr>
          </a:p>
          <a:p>
            <a:pPr marR="3810" algn="r"/>
            <a:r>
              <a:rPr sz="2400" spc="-139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2400" spc="-139" dirty="0">
                <a:latin typeface="Arial"/>
                <a:cs typeface="Arial"/>
              </a:rPr>
              <a:t>x5x5</a:t>
            </a:r>
            <a:r>
              <a:rPr sz="2400" spc="-176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94326" y="4651138"/>
            <a:ext cx="55149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4" dirty="0">
                <a:solidFill>
                  <a:srgbClr val="4472C4"/>
                </a:solidFill>
                <a:latin typeface="Arial"/>
                <a:cs typeface="Arial"/>
              </a:rPr>
              <a:t>w</a:t>
            </a:r>
            <a:r>
              <a:rPr dirty="0">
                <a:solidFill>
                  <a:srgbClr val="4472C4"/>
                </a:solidFill>
                <a:latin typeface="Arial"/>
                <a:cs typeface="Arial"/>
              </a:rPr>
              <a:t>i</a:t>
            </a:r>
            <a:r>
              <a:rPr spc="-56" dirty="0">
                <a:solidFill>
                  <a:srgbClr val="4472C4"/>
                </a:solidFill>
                <a:latin typeface="Arial"/>
                <a:cs typeface="Arial"/>
              </a:rPr>
              <a:t>d</a:t>
            </a:r>
            <a:r>
              <a:rPr spc="19" dirty="0">
                <a:solidFill>
                  <a:srgbClr val="4472C4"/>
                </a:solidFill>
                <a:latin typeface="Arial"/>
                <a:cs typeface="Arial"/>
              </a:rPr>
              <a:t>th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84333" y="4655710"/>
            <a:ext cx="25003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4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4277" y="4998610"/>
            <a:ext cx="841058" cy="552491"/>
          </a:xfrm>
          <a:prstGeom prst="rect">
            <a:avLst/>
          </a:prstGeom>
        </p:spPr>
        <p:txBody>
          <a:bodyPr vert="horz" wrap="square" lIns="0" tIns="6191" rIns="0" bIns="0" rtlCol="0">
            <a:spAutoFit/>
          </a:bodyPr>
          <a:lstStyle/>
          <a:p>
            <a:pPr marL="9525" marR="3810">
              <a:lnSpc>
                <a:spcPts val="2175"/>
              </a:lnSpc>
              <a:spcBef>
                <a:spcPts val="49"/>
              </a:spcBef>
            </a:pPr>
            <a:r>
              <a:rPr spc="-38" dirty="0">
                <a:solidFill>
                  <a:srgbClr val="C00000"/>
                </a:solidFill>
                <a:latin typeface="Arial"/>
                <a:cs typeface="Arial"/>
              </a:rPr>
              <a:t>depth </a:t>
            </a:r>
            <a:r>
              <a:rPr spc="195" dirty="0">
                <a:solidFill>
                  <a:srgbClr val="C00000"/>
                </a:solidFill>
                <a:latin typeface="Arial"/>
                <a:cs typeface="Arial"/>
              </a:rPr>
              <a:t>/  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pc="-10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pc="-146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pc="-56" dirty="0">
                <a:solidFill>
                  <a:srgbClr val="C00000"/>
                </a:solidFill>
                <a:latin typeface="Arial"/>
                <a:cs typeface="Arial"/>
              </a:rPr>
              <a:t>nn</a:t>
            </a:r>
            <a:r>
              <a:rPr spc="-116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pc="8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pc="-199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0077" y="5048902"/>
            <a:ext cx="13525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0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78322" y="3579495"/>
            <a:ext cx="3181350" cy="83715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61" dirty="0">
                <a:latin typeface="Calibri" panose="020F0502020204030204" pitchFamily="34" charset="0"/>
                <a:cs typeface="Calibri" panose="020F0502020204030204" pitchFamily="34" charset="0"/>
              </a:rPr>
              <a:t>Convolve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pc="11" dirty="0">
                <a:latin typeface="Calibri" panose="020F0502020204030204" pitchFamily="34" charset="0"/>
                <a:cs typeface="Calibri" panose="020F0502020204030204" pitchFamily="34" charset="0"/>
              </a:rPr>
              <a:t>filter </a:t>
            </a:r>
            <a:r>
              <a:rPr spc="8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pc="-356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98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marR="22384">
              <a:lnSpc>
                <a:spcPct val="100800"/>
              </a:lnSpc>
            </a:pPr>
            <a:r>
              <a:rPr spc="-53" dirty="0">
                <a:latin typeface="Calibri" panose="020F0502020204030204" pitchFamily="34" charset="0"/>
                <a:cs typeface="Calibri" panose="020F0502020204030204" pitchFamily="34" charset="0"/>
              </a:rPr>
              <a:t>i.e. </a:t>
            </a:r>
            <a:r>
              <a:rPr spc="-41" dirty="0">
                <a:latin typeface="Calibri" panose="020F0502020204030204" pitchFamily="34" charset="0"/>
                <a:cs typeface="Calibri" panose="020F0502020204030204" pitchFamily="34" charset="0"/>
              </a:rPr>
              <a:t>“slide </a:t>
            </a:r>
            <a:r>
              <a:rPr spc="-64" dirty="0">
                <a:latin typeface="Calibri" panose="020F0502020204030204" pitchFamily="34" charset="0"/>
                <a:cs typeface="Calibri" panose="020F0502020204030204" pitchFamily="34" charset="0"/>
              </a:rPr>
              <a:t>over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pc="-98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spc="-34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71" dirty="0">
                <a:latin typeface="Calibri" panose="020F0502020204030204" pitchFamily="34" charset="0"/>
                <a:cs typeface="Calibri" panose="020F0502020204030204" pitchFamily="34" charset="0"/>
              </a:rPr>
              <a:t>spatially,  </a:t>
            </a:r>
            <a:r>
              <a:rPr spc="-56" dirty="0">
                <a:latin typeface="Calibri" panose="020F0502020204030204" pitchFamily="34" charset="0"/>
                <a:cs typeface="Calibri" panose="020F0502020204030204" pitchFamily="34" charset="0"/>
              </a:rPr>
              <a:t>computing </a:t>
            </a:r>
            <a:r>
              <a:rPr spc="-4" dirty="0">
                <a:latin typeface="Calibri" panose="020F0502020204030204" pitchFamily="34" charset="0"/>
                <a:cs typeface="Calibri" panose="020F0502020204030204" pitchFamily="34" charset="0"/>
              </a:rPr>
              <a:t>dot</a:t>
            </a:r>
            <a:r>
              <a:rPr spc="-1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38" dirty="0">
                <a:latin typeface="Calibri" panose="020F0502020204030204" pitchFamily="34" charset="0"/>
                <a:cs typeface="Calibri" panose="020F0502020204030204" pitchFamily="34" charset="0"/>
              </a:rPr>
              <a:t>products”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0115" y="3888106"/>
            <a:ext cx="100107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03384" algn="l"/>
              </a:tabLst>
            </a:pPr>
            <a:r>
              <a:rPr sz="2700" spc="-140" baseline="1157" dirty="0">
                <a:solidFill>
                  <a:srgbClr val="70AD47"/>
                </a:solidFill>
                <a:latin typeface="Arial"/>
                <a:cs typeface="Arial"/>
              </a:rPr>
              <a:t>3</a:t>
            </a:r>
            <a:r>
              <a:rPr sz="2700" spc="-134" baseline="1157" dirty="0">
                <a:solidFill>
                  <a:srgbClr val="70AD47"/>
                </a:solidFill>
                <a:latin typeface="Arial"/>
                <a:cs typeface="Arial"/>
              </a:rPr>
              <a:t>2</a:t>
            </a:r>
            <a:r>
              <a:rPr sz="2700" baseline="1157" dirty="0">
                <a:solidFill>
                  <a:srgbClr val="70AD47"/>
                </a:solidFill>
                <a:latin typeface="Arial"/>
                <a:cs typeface="Arial"/>
              </a:rPr>
              <a:t>	</a:t>
            </a:r>
            <a:r>
              <a:rPr spc="-83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pc="-90" dirty="0">
                <a:solidFill>
                  <a:srgbClr val="70AD47"/>
                </a:solidFill>
                <a:latin typeface="Arial"/>
                <a:cs typeface="Arial"/>
              </a:rPr>
              <a:t>e</a:t>
            </a:r>
            <a:r>
              <a:rPr spc="8" dirty="0">
                <a:solidFill>
                  <a:srgbClr val="70AD47"/>
                </a:solidFill>
                <a:latin typeface="Arial"/>
                <a:cs typeface="Arial"/>
              </a:rPr>
              <a:t>i</a:t>
            </a:r>
            <a:r>
              <a:rPr spc="-161" dirty="0">
                <a:solidFill>
                  <a:srgbClr val="70AD47"/>
                </a:solidFill>
                <a:latin typeface="Arial"/>
                <a:cs typeface="Arial"/>
              </a:rPr>
              <a:t>g</a:t>
            </a:r>
            <a:r>
              <a:rPr spc="-75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pc="101" dirty="0">
                <a:solidFill>
                  <a:srgbClr val="70AD47"/>
                </a:solidFill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6952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238" y="-12559"/>
            <a:ext cx="417415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</a:t>
            </a:r>
            <a:r>
              <a:rPr spc="-195" dirty="0">
                <a:solidFill>
                  <a:schemeClr val="bg1"/>
                </a:solidFill>
              </a:rPr>
              <a:t> </a:t>
            </a:r>
            <a:r>
              <a:rPr spc="-221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1066171" y="3026344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9287" y="2283310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171" y="2283310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9286" y="3026344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2905" y="1763649"/>
            <a:ext cx="187785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31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2400" spc="-131" dirty="0">
                <a:latin typeface="Arial"/>
                <a:cs typeface="Arial"/>
              </a:rPr>
              <a:t>x</a:t>
            </a:r>
            <a:r>
              <a:rPr sz="2400" spc="-131" dirty="0">
                <a:solidFill>
                  <a:srgbClr val="70AD47"/>
                </a:solidFill>
                <a:latin typeface="Arial"/>
                <a:cs typeface="Arial"/>
              </a:rPr>
              <a:t>32</a:t>
            </a:r>
            <a:r>
              <a:rPr sz="2400" spc="-131" dirty="0">
                <a:latin typeface="Arial"/>
                <a:cs typeface="Arial"/>
              </a:rPr>
              <a:t>x</a:t>
            </a:r>
            <a:r>
              <a:rPr sz="2400" spc="-131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r>
              <a:rPr sz="2400" spc="-176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400" spc="-127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4820" y="3312715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6389" y="3162058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5"/>
                </a:lnTo>
                <a:lnTo>
                  <a:pt x="0" y="1084916"/>
                </a:lnTo>
                <a:lnTo>
                  <a:pt x="200877" y="884039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4820" y="3162058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5"/>
                </a:lnTo>
                <a:lnTo>
                  <a:pt x="175425" y="200875"/>
                </a:lnTo>
                <a:lnTo>
                  <a:pt x="37630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4820" y="3162058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44820" y="3162058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6388" y="3312716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00956" y="2545461"/>
            <a:ext cx="1406842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39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2400" spc="-139" dirty="0">
                <a:latin typeface="Arial"/>
                <a:cs typeface="Arial"/>
              </a:rPr>
              <a:t>x5x5</a:t>
            </a:r>
            <a:r>
              <a:rPr sz="2400" spc="-169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61855" y="1432941"/>
            <a:ext cx="2645569" cy="54935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800"/>
              </a:lnSpc>
              <a:spcBef>
                <a:spcPts val="56"/>
              </a:spcBef>
            </a:pPr>
            <a:r>
              <a:rPr spc="-71" dirty="0">
                <a:solidFill>
                  <a:srgbClr val="C00000"/>
                </a:solidFill>
                <a:latin typeface="Arial"/>
                <a:cs typeface="Arial"/>
              </a:rPr>
              <a:t>Filters </a:t>
            </a:r>
            <a:r>
              <a:rPr spc="-109" dirty="0">
                <a:solidFill>
                  <a:srgbClr val="C00000"/>
                </a:solidFill>
                <a:latin typeface="Arial"/>
                <a:cs typeface="Arial"/>
              </a:rPr>
              <a:t>always </a:t>
            </a:r>
            <a:r>
              <a:rPr spc="-68" dirty="0">
                <a:solidFill>
                  <a:srgbClr val="C00000"/>
                </a:solidFill>
                <a:latin typeface="Arial"/>
                <a:cs typeface="Arial"/>
              </a:rPr>
              <a:t>extend </a:t>
            </a:r>
            <a:r>
              <a:rPr spc="-23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pc="-20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4" dirty="0">
                <a:solidFill>
                  <a:srgbClr val="C00000"/>
                </a:solidFill>
                <a:latin typeface="Arial"/>
                <a:cs typeface="Arial"/>
              </a:rPr>
              <a:t>full  </a:t>
            </a:r>
            <a:r>
              <a:rPr spc="-38" dirty="0">
                <a:solidFill>
                  <a:srgbClr val="C00000"/>
                </a:solidFill>
                <a:latin typeface="Arial"/>
                <a:cs typeface="Arial"/>
              </a:rPr>
              <a:t>depth </a:t>
            </a:r>
            <a:r>
              <a:rPr spc="-4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pc="-23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pc="-11" dirty="0">
                <a:solidFill>
                  <a:srgbClr val="C00000"/>
                </a:solidFill>
                <a:latin typeface="Arial"/>
                <a:cs typeface="Arial"/>
              </a:rPr>
              <a:t>input</a:t>
            </a:r>
            <a:r>
              <a:rPr spc="-36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64" dirty="0">
                <a:solidFill>
                  <a:srgbClr val="C00000"/>
                </a:solidFill>
                <a:latin typeface="Arial"/>
                <a:cs typeface="Arial"/>
              </a:rPr>
              <a:t>volume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2223" y="1963274"/>
            <a:ext cx="596265" cy="532924"/>
          </a:xfrm>
          <a:custGeom>
            <a:avLst/>
            <a:gdLst/>
            <a:ahLst/>
            <a:cxnLst/>
            <a:rect l="l" t="t" r="r" b="b"/>
            <a:pathLst>
              <a:path w="795020" h="710564">
                <a:moveTo>
                  <a:pt x="31518" y="631346"/>
                </a:moveTo>
                <a:lnTo>
                  <a:pt x="0" y="710496"/>
                </a:lnTo>
                <a:lnTo>
                  <a:pt x="82231" y="688220"/>
                </a:lnTo>
                <a:lnTo>
                  <a:pt x="72862" y="677713"/>
                </a:lnTo>
                <a:lnTo>
                  <a:pt x="55848" y="677713"/>
                </a:lnTo>
                <a:lnTo>
                  <a:pt x="38944" y="658756"/>
                </a:lnTo>
                <a:lnTo>
                  <a:pt x="48423" y="650304"/>
                </a:lnTo>
                <a:lnTo>
                  <a:pt x="31518" y="631346"/>
                </a:lnTo>
                <a:close/>
              </a:path>
              <a:path w="795020" h="710564">
                <a:moveTo>
                  <a:pt x="48423" y="650304"/>
                </a:moveTo>
                <a:lnTo>
                  <a:pt x="38944" y="658756"/>
                </a:lnTo>
                <a:lnTo>
                  <a:pt x="55848" y="677713"/>
                </a:lnTo>
                <a:lnTo>
                  <a:pt x="65326" y="669262"/>
                </a:lnTo>
                <a:lnTo>
                  <a:pt x="48423" y="650304"/>
                </a:lnTo>
                <a:close/>
              </a:path>
              <a:path w="795020" h="710564">
                <a:moveTo>
                  <a:pt x="65326" y="669262"/>
                </a:moveTo>
                <a:lnTo>
                  <a:pt x="55848" y="677713"/>
                </a:lnTo>
                <a:lnTo>
                  <a:pt x="72862" y="677713"/>
                </a:lnTo>
                <a:lnTo>
                  <a:pt x="65326" y="669262"/>
                </a:lnTo>
                <a:close/>
              </a:path>
              <a:path w="795020" h="710564">
                <a:moveTo>
                  <a:pt x="777742" y="0"/>
                </a:moveTo>
                <a:lnTo>
                  <a:pt x="48423" y="650304"/>
                </a:lnTo>
                <a:lnTo>
                  <a:pt x="65326" y="669262"/>
                </a:lnTo>
                <a:lnTo>
                  <a:pt x="794647" y="18958"/>
                </a:lnTo>
                <a:lnTo>
                  <a:pt x="77774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8201" y="1576318"/>
            <a:ext cx="3673793" cy="237173"/>
          </a:xfrm>
          <a:custGeom>
            <a:avLst/>
            <a:gdLst/>
            <a:ahLst/>
            <a:cxnLst/>
            <a:rect l="l" t="t" r="r" b="b"/>
            <a:pathLst>
              <a:path w="4898390" h="316230">
                <a:moveTo>
                  <a:pt x="73994" y="239647"/>
                </a:moveTo>
                <a:lnTo>
                  <a:pt x="0" y="281872"/>
                </a:lnTo>
                <a:lnTo>
                  <a:pt x="78176" y="315733"/>
                </a:lnTo>
                <a:lnTo>
                  <a:pt x="76820" y="291068"/>
                </a:lnTo>
                <a:lnTo>
                  <a:pt x="64093" y="291068"/>
                </a:lnTo>
                <a:lnTo>
                  <a:pt x="62698" y="265706"/>
                </a:lnTo>
                <a:lnTo>
                  <a:pt x="75388" y="265009"/>
                </a:lnTo>
                <a:lnTo>
                  <a:pt x="73994" y="239647"/>
                </a:lnTo>
                <a:close/>
              </a:path>
              <a:path w="4898390" h="316230">
                <a:moveTo>
                  <a:pt x="75388" y="265009"/>
                </a:moveTo>
                <a:lnTo>
                  <a:pt x="62698" y="265706"/>
                </a:lnTo>
                <a:lnTo>
                  <a:pt x="64093" y="291068"/>
                </a:lnTo>
                <a:lnTo>
                  <a:pt x="76782" y="290371"/>
                </a:lnTo>
                <a:lnTo>
                  <a:pt x="75388" y="265009"/>
                </a:lnTo>
                <a:close/>
              </a:path>
              <a:path w="4898390" h="316230">
                <a:moveTo>
                  <a:pt x="76782" y="290371"/>
                </a:moveTo>
                <a:lnTo>
                  <a:pt x="64093" y="291068"/>
                </a:lnTo>
                <a:lnTo>
                  <a:pt x="76820" y="291068"/>
                </a:lnTo>
                <a:lnTo>
                  <a:pt x="76782" y="290371"/>
                </a:lnTo>
                <a:close/>
              </a:path>
              <a:path w="4898390" h="316230">
                <a:moveTo>
                  <a:pt x="4896942" y="0"/>
                </a:moveTo>
                <a:lnTo>
                  <a:pt x="75388" y="265009"/>
                </a:lnTo>
                <a:lnTo>
                  <a:pt x="76782" y="290371"/>
                </a:lnTo>
                <a:lnTo>
                  <a:pt x="4898336" y="25361"/>
                </a:lnTo>
                <a:lnTo>
                  <a:pt x="489694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78322" y="3579495"/>
            <a:ext cx="3181350" cy="83715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61" dirty="0">
                <a:latin typeface="Calibri" panose="020F0502020204030204" pitchFamily="34" charset="0"/>
                <a:cs typeface="Calibri" panose="020F0502020204030204" pitchFamily="34" charset="0"/>
              </a:rPr>
              <a:t>Convolve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pc="11" dirty="0">
                <a:latin typeface="Calibri" panose="020F0502020204030204" pitchFamily="34" charset="0"/>
                <a:cs typeface="Calibri" panose="020F0502020204030204" pitchFamily="34" charset="0"/>
              </a:rPr>
              <a:t>filter </a:t>
            </a:r>
            <a:r>
              <a:rPr spc="8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pc="-356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98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marR="22384">
              <a:lnSpc>
                <a:spcPct val="100800"/>
              </a:lnSpc>
            </a:pPr>
            <a:r>
              <a:rPr spc="-53" dirty="0">
                <a:latin typeface="Calibri" panose="020F0502020204030204" pitchFamily="34" charset="0"/>
                <a:cs typeface="Calibri" panose="020F0502020204030204" pitchFamily="34" charset="0"/>
              </a:rPr>
              <a:t>i.e. </a:t>
            </a:r>
            <a:r>
              <a:rPr spc="-41" dirty="0">
                <a:latin typeface="Calibri" panose="020F0502020204030204" pitchFamily="34" charset="0"/>
                <a:cs typeface="Calibri" panose="020F0502020204030204" pitchFamily="34" charset="0"/>
              </a:rPr>
              <a:t>“slide </a:t>
            </a:r>
            <a:r>
              <a:rPr spc="-64" dirty="0">
                <a:latin typeface="Calibri" panose="020F0502020204030204" pitchFamily="34" charset="0"/>
                <a:cs typeface="Calibri" panose="020F0502020204030204" pitchFamily="34" charset="0"/>
              </a:rPr>
              <a:t>over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pc="-98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spc="-34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71" dirty="0">
                <a:latin typeface="Calibri" panose="020F0502020204030204" pitchFamily="34" charset="0"/>
                <a:cs typeface="Calibri" panose="020F0502020204030204" pitchFamily="34" charset="0"/>
              </a:rPr>
              <a:t>spatially,  </a:t>
            </a:r>
            <a:r>
              <a:rPr spc="-56" dirty="0">
                <a:latin typeface="Calibri" panose="020F0502020204030204" pitchFamily="34" charset="0"/>
                <a:cs typeface="Calibri" panose="020F0502020204030204" pitchFamily="34" charset="0"/>
              </a:rPr>
              <a:t>computing </a:t>
            </a:r>
            <a:r>
              <a:rPr spc="-4" dirty="0">
                <a:latin typeface="Calibri" panose="020F0502020204030204" pitchFamily="34" charset="0"/>
                <a:cs typeface="Calibri" panose="020F0502020204030204" pitchFamily="34" charset="0"/>
              </a:rPr>
              <a:t>dot</a:t>
            </a:r>
            <a:r>
              <a:rPr spc="-1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38" dirty="0">
                <a:latin typeface="Calibri" panose="020F0502020204030204" pitchFamily="34" charset="0"/>
                <a:cs typeface="Calibri" panose="020F0502020204030204" pitchFamily="34" charset="0"/>
              </a:rPr>
              <a:t>products”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94326" y="4651138"/>
            <a:ext cx="55149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4" dirty="0">
                <a:solidFill>
                  <a:srgbClr val="4472C4"/>
                </a:solidFill>
                <a:latin typeface="Arial"/>
                <a:cs typeface="Arial"/>
              </a:rPr>
              <a:t>w</a:t>
            </a:r>
            <a:r>
              <a:rPr dirty="0">
                <a:solidFill>
                  <a:srgbClr val="4472C4"/>
                </a:solidFill>
                <a:latin typeface="Arial"/>
                <a:cs typeface="Arial"/>
              </a:rPr>
              <a:t>i</a:t>
            </a:r>
            <a:r>
              <a:rPr spc="-56" dirty="0">
                <a:solidFill>
                  <a:srgbClr val="4472C4"/>
                </a:solidFill>
                <a:latin typeface="Arial"/>
                <a:cs typeface="Arial"/>
              </a:rPr>
              <a:t>d</a:t>
            </a:r>
            <a:r>
              <a:rPr spc="19" dirty="0">
                <a:solidFill>
                  <a:srgbClr val="4472C4"/>
                </a:solidFill>
                <a:latin typeface="Arial"/>
                <a:cs typeface="Arial"/>
              </a:rPr>
              <a:t>th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4333" y="4655710"/>
            <a:ext cx="25003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4" dirty="0">
                <a:solidFill>
                  <a:srgbClr val="4472C4"/>
                </a:solidFill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4277" y="4998610"/>
            <a:ext cx="841058" cy="552491"/>
          </a:xfrm>
          <a:prstGeom prst="rect">
            <a:avLst/>
          </a:prstGeom>
        </p:spPr>
        <p:txBody>
          <a:bodyPr vert="horz" wrap="square" lIns="0" tIns="6191" rIns="0" bIns="0" rtlCol="0">
            <a:spAutoFit/>
          </a:bodyPr>
          <a:lstStyle/>
          <a:p>
            <a:pPr marL="9525" marR="3810">
              <a:lnSpc>
                <a:spcPts val="2175"/>
              </a:lnSpc>
              <a:spcBef>
                <a:spcPts val="49"/>
              </a:spcBef>
            </a:pPr>
            <a:r>
              <a:rPr spc="-38" dirty="0">
                <a:solidFill>
                  <a:srgbClr val="C00000"/>
                </a:solidFill>
                <a:latin typeface="Arial"/>
                <a:cs typeface="Arial"/>
              </a:rPr>
              <a:t>depth </a:t>
            </a:r>
            <a:r>
              <a:rPr spc="195" dirty="0">
                <a:solidFill>
                  <a:srgbClr val="C00000"/>
                </a:solidFill>
                <a:latin typeface="Arial"/>
                <a:cs typeface="Arial"/>
              </a:rPr>
              <a:t>/  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pc="-10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pc="-146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pc="-56" dirty="0">
                <a:solidFill>
                  <a:srgbClr val="C00000"/>
                </a:solidFill>
                <a:latin typeface="Arial"/>
                <a:cs typeface="Arial"/>
              </a:rPr>
              <a:t>nn</a:t>
            </a:r>
            <a:r>
              <a:rPr spc="-116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pc="8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pc="-199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90077" y="5048902"/>
            <a:ext cx="13525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0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0115" y="3888106"/>
            <a:ext cx="100107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03384" algn="l"/>
              </a:tabLst>
            </a:pPr>
            <a:r>
              <a:rPr sz="2700" spc="-140" baseline="1157" dirty="0">
                <a:solidFill>
                  <a:srgbClr val="70AD47"/>
                </a:solidFill>
                <a:latin typeface="Arial"/>
                <a:cs typeface="Arial"/>
              </a:rPr>
              <a:t>3</a:t>
            </a:r>
            <a:r>
              <a:rPr sz="2700" spc="-134" baseline="1157" dirty="0">
                <a:solidFill>
                  <a:srgbClr val="70AD47"/>
                </a:solidFill>
                <a:latin typeface="Arial"/>
                <a:cs typeface="Arial"/>
              </a:rPr>
              <a:t>2</a:t>
            </a:r>
            <a:r>
              <a:rPr sz="2700" baseline="1157" dirty="0">
                <a:solidFill>
                  <a:srgbClr val="70AD47"/>
                </a:solidFill>
                <a:latin typeface="Arial"/>
                <a:cs typeface="Arial"/>
              </a:rPr>
              <a:t>	</a:t>
            </a:r>
            <a:r>
              <a:rPr spc="-83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pc="-90" dirty="0">
                <a:solidFill>
                  <a:srgbClr val="70AD47"/>
                </a:solidFill>
                <a:latin typeface="Arial"/>
                <a:cs typeface="Arial"/>
              </a:rPr>
              <a:t>e</a:t>
            </a:r>
            <a:r>
              <a:rPr spc="8" dirty="0">
                <a:solidFill>
                  <a:srgbClr val="70AD47"/>
                </a:solidFill>
                <a:latin typeface="Arial"/>
                <a:cs typeface="Arial"/>
              </a:rPr>
              <a:t>i</a:t>
            </a:r>
            <a:r>
              <a:rPr spc="-161" dirty="0">
                <a:solidFill>
                  <a:srgbClr val="70AD47"/>
                </a:solidFill>
                <a:latin typeface="Arial"/>
                <a:cs typeface="Arial"/>
              </a:rPr>
              <a:t>g</a:t>
            </a:r>
            <a:r>
              <a:rPr spc="-75" dirty="0">
                <a:solidFill>
                  <a:srgbClr val="70AD47"/>
                </a:solidFill>
                <a:latin typeface="Arial"/>
                <a:cs typeface="Arial"/>
              </a:rPr>
              <a:t>h</a:t>
            </a:r>
            <a:r>
              <a:rPr spc="101" dirty="0">
                <a:solidFill>
                  <a:srgbClr val="70AD47"/>
                </a:solidFill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302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51" y="0"/>
            <a:ext cx="551538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</a:t>
            </a:r>
            <a:r>
              <a:rPr spc="-195" dirty="0">
                <a:solidFill>
                  <a:schemeClr val="bg1"/>
                </a:solidFill>
              </a:rPr>
              <a:t> </a:t>
            </a:r>
            <a:r>
              <a:rPr spc="-221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4333" y="4644772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077" y="5037963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06" y="1763649"/>
            <a:ext cx="2709386" cy="11926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31" dirty="0">
                <a:solidFill>
                  <a:srgbClr val="C00000"/>
                </a:solidFill>
                <a:latin typeface="Arial"/>
                <a:cs typeface="Arial"/>
              </a:rPr>
              <a:t>3x32x32</a:t>
            </a:r>
            <a:r>
              <a:rPr sz="2400" spc="-127" dirty="0">
                <a:solidFill>
                  <a:srgbClr val="C00000"/>
                </a:solidFill>
                <a:latin typeface="Arial"/>
                <a:cs typeface="Arial"/>
              </a:rPr>
              <a:t> image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26"/>
              </a:spcBef>
            </a:pPr>
            <a:endParaRPr sz="2888">
              <a:latin typeface="Arial"/>
              <a:cs typeface="Arial"/>
            </a:endParaRPr>
          </a:p>
          <a:p>
            <a:pPr marL="1311592"/>
            <a:r>
              <a:rPr sz="2400" spc="-139" dirty="0">
                <a:solidFill>
                  <a:srgbClr val="4472C4"/>
                </a:solidFill>
                <a:latin typeface="Arial"/>
                <a:cs typeface="Arial"/>
              </a:rPr>
              <a:t>3x5x5</a:t>
            </a:r>
            <a:r>
              <a:rPr sz="2400" spc="-169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472C4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7974" y="3170864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4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9542" y="3020206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4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7974" y="3020206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7974" y="3020206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5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7974" y="3020206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9542" y="3170864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3807" y="328593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188151" y="0"/>
                </a:moveTo>
                <a:lnTo>
                  <a:pt x="138133" y="6720"/>
                </a:lnTo>
                <a:lnTo>
                  <a:pt x="93187" y="25688"/>
                </a:lnTo>
                <a:lnTo>
                  <a:pt x="55108" y="55107"/>
                </a:lnTo>
                <a:lnTo>
                  <a:pt x="25688" y="93187"/>
                </a:lnTo>
                <a:lnTo>
                  <a:pt x="6720" y="138132"/>
                </a:lnTo>
                <a:lnTo>
                  <a:pt x="0" y="188150"/>
                </a:lnTo>
                <a:lnTo>
                  <a:pt x="6720" y="238168"/>
                </a:lnTo>
                <a:lnTo>
                  <a:pt x="25688" y="283114"/>
                </a:lnTo>
                <a:lnTo>
                  <a:pt x="55108" y="321194"/>
                </a:lnTo>
                <a:lnTo>
                  <a:pt x="93187" y="350614"/>
                </a:lnTo>
                <a:lnTo>
                  <a:pt x="138133" y="369581"/>
                </a:lnTo>
                <a:lnTo>
                  <a:pt x="188151" y="376302"/>
                </a:lnTo>
                <a:lnTo>
                  <a:pt x="238169" y="369581"/>
                </a:lnTo>
                <a:lnTo>
                  <a:pt x="283114" y="350614"/>
                </a:lnTo>
                <a:lnTo>
                  <a:pt x="321194" y="321194"/>
                </a:lnTo>
                <a:lnTo>
                  <a:pt x="350614" y="283114"/>
                </a:lnTo>
                <a:lnTo>
                  <a:pt x="369581" y="238168"/>
                </a:lnTo>
                <a:lnTo>
                  <a:pt x="376302" y="188150"/>
                </a:lnTo>
                <a:lnTo>
                  <a:pt x="369581" y="138132"/>
                </a:lnTo>
                <a:lnTo>
                  <a:pt x="350614" y="93187"/>
                </a:lnTo>
                <a:lnTo>
                  <a:pt x="321194" y="55107"/>
                </a:lnTo>
                <a:lnTo>
                  <a:pt x="283114" y="25688"/>
                </a:lnTo>
                <a:lnTo>
                  <a:pt x="238169" y="6720"/>
                </a:lnTo>
                <a:lnTo>
                  <a:pt x="188151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33807" y="328593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0" y="188151"/>
                </a:moveTo>
                <a:lnTo>
                  <a:pt x="6720" y="138133"/>
                </a:lnTo>
                <a:lnTo>
                  <a:pt x="25688" y="93187"/>
                </a:lnTo>
                <a:lnTo>
                  <a:pt x="55108" y="55108"/>
                </a:lnTo>
                <a:lnTo>
                  <a:pt x="93187" y="25688"/>
                </a:lnTo>
                <a:lnTo>
                  <a:pt x="138133" y="6720"/>
                </a:lnTo>
                <a:lnTo>
                  <a:pt x="188151" y="0"/>
                </a:lnTo>
                <a:lnTo>
                  <a:pt x="238168" y="6720"/>
                </a:lnTo>
                <a:lnTo>
                  <a:pt x="283114" y="25688"/>
                </a:lnTo>
                <a:lnTo>
                  <a:pt x="321193" y="55108"/>
                </a:lnTo>
                <a:lnTo>
                  <a:pt x="350613" y="93187"/>
                </a:lnTo>
                <a:lnTo>
                  <a:pt x="369581" y="138133"/>
                </a:lnTo>
                <a:lnTo>
                  <a:pt x="376302" y="188151"/>
                </a:lnTo>
                <a:lnTo>
                  <a:pt x="369581" y="238168"/>
                </a:lnTo>
                <a:lnTo>
                  <a:pt x="350613" y="283114"/>
                </a:lnTo>
                <a:lnTo>
                  <a:pt x="321193" y="321193"/>
                </a:lnTo>
                <a:lnTo>
                  <a:pt x="283114" y="350613"/>
                </a:lnTo>
                <a:lnTo>
                  <a:pt x="238168" y="369581"/>
                </a:lnTo>
                <a:lnTo>
                  <a:pt x="188151" y="376302"/>
                </a:lnTo>
                <a:lnTo>
                  <a:pt x="138133" y="369581"/>
                </a:lnTo>
                <a:lnTo>
                  <a:pt x="93187" y="350613"/>
                </a:lnTo>
                <a:lnTo>
                  <a:pt x="55108" y="321193"/>
                </a:lnTo>
                <a:lnTo>
                  <a:pt x="25688" y="283114"/>
                </a:lnTo>
                <a:lnTo>
                  <a:pt x="6720" y="238168"/>
                </a:lnTo>
                <a:lnTo>
                  <a:pt x="0" y="18815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4190" y="3189812"/>
            <a:ext cx="1469708" cy="237649"/>
          </a:xfrm>
          <a:custGeom>
            <a:avLst/>
            <a:gdLst/>
            <a:ahLst/>
            <a:cxnLst/>
            <a:rect l="l" t="t" r="r" b="b"/>
            <a:pathLst>
              <a:path w="1959610" h="316864">
                <a:moveTo>
                  <a:pt x="0" y="0"/>
                </a:moveTo>
                <a:lnTo>
                  <a:pt x="1959490" y="31631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0355" y="3040451"/>
            <a:ext cx="1333500" cy="386715"/>
          </a:xfrm>
          <a:custGeom>
            <a:avLst/>
            <a:gdLst/>
            <a:ahLst/>
            <a:cxnLst/>
            <a:rect l="l" t="t" r="r" b="b"/>
            <a:pathLst>
              <a:path w="1778000" h="515620">
                <a:moveTo>
                  <a:pt x="0" y="0"/>
                </a:moveTo>
                <a:lnTo>
                  <a:pt x="1777937" y="51546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6447" y="3427050"/>
            <a:ext cx="1307783" cy="249555"/>
          </a:xfrm>
          <a:custGeom>
            <a:avLst/>
            <a:gdLst/>
            <a:ahLst/>
            <a:cxnLst/>
            <a:rect l="l" t="t" r="r" b="b"/>
            <a:pathLst>
              <a:path w="1743710" h="332739">
                <a:moveTo>
                  <a:pt x="0" y="332713"/>
                </a:moveTo>
                <a:lnTo>
                  <a:pt x="174314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6171" y="3026344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9287" y="2283310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6171" y="2283310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9286" y="3026344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20116" y="3883534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02378" y="3535506"/>
            <a:ext cx="464344" cy="212884"/>
          </a:xfrm>
          <a:custGeom>
            <a:avLst/>
            <a:gdLst/>
            <a:ahLst/>
            <a:cxnLst/>
            <a:rect l="l" t="t" r="r" b="b"/>
            <a:pathLst>
              <a:path w="619125" h="283845">
                <a:moveTo>
                  <a:pt x="74933" y="23287"/>
                </a:moveTo>
                <a:lnTo>
                  <a:pt x="64792" y="46575"/>
                </a:lnTo>
                <a:lnTo>
                  <a:pt x="608711" y="283430"/>
                </a:lnTo>
                <a:lnTo>
                  <a:pt x="618851" y="260142"/>
                </a:lnTo>
                <a:lnTo>
                  <a:pt x="74933" y="23287"/>
                </a:lnTo>
                <a:close/>
              </a:path>
              <a:path w="619125" h="283845">
                <a:moveTo>
                  <a:pt x="85074" y="0"/>
                </a:moveTo>
                <a:lnTo>
                  <a:pt x="0" y="4509"/>
                </a:lnTo>
                <a:lnTo>
                  <a:pt x="54651" y="69863"/>
                </a:lnTo>
                <a:lnTo>
                  <a:pt x="64792" y="46575"/>
                </a:lnTo>
                <a:lnTo>
                  <a:pt x="53148" y="41504"/>
                </a:lnTo>
                <a:lnTo>
                  <a:pt x="63289" y="18216"/>
                </a:lnTo>
                <a:lnTo>
                  <a:pt x="77142" y="18216"/>
                </a:lnTo>
                <a:lnTo>
                  <a:pt x="85074" y="0"/>
                </a:lnTo>
                <a:close/>
              </a:path>
              <a:path w="619125" h="283845">
                <a:moveTo>
                  <a:pt x="63289" y="18216"/>
                </a:moveTo>
                <a:lnTo>
                  <a:pt x="53148" y="41504"/>
                </a:lnTo>
                <a:lnTo>
                  <a:pt x="64792" y="46575"/>
                </a:lnTo>
                <a:lnTo>
                  <a:pt x="74933" y="23287"/>
                </a:lnTo>
                <a:lnTo>
                  <a:pt x="63289" y="18216"/>
                </a:lnTo>
                <a:close/>
              </a:path>
              <a:path w="619125" h="283845">
                <a:moveTo>
                  <a:pt x="77142" y="18216"/>
                </a:moveTo>
                <a:lnTo>
                  <a:pt x="63289" y="18216"/>
                </a:lnTo>
                <a:lnTo>
                  <a:pt x="74933" y="23287"/>
                </a:lnTo>
                <a:lnTo>
                  <a:pt x="77142" y="1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32741" y="3668649"/>
            <a:ext cx="4835366" cy="171816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b="1" spc="-90" dirty="0">
                <a:latin typeface="Arial"/>
                <a:cs typeface="Arial"/>
              </a:rPr>
              <a:t>1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spc="-120" dirty="0">
                <a:latin typeface="Arial"/>
                <a:cs typeface="Arial"/>
              </a:rPr>
              <a:t>number:</a:t>
            </a:r>
            <a:endParaRPr dirty="0">
              <a:latin typeface="Arial"/>
              <a:cs typeface="Arial"/>
            </a:endParaRPr>
          </a:p>
          <a:p>
            <a:pPr marL="28575" marR="22860">
              <a:lnSpc>
                <a:spcPct val="100800"/>
              </a:lnSpc>
            </a:pPr>
            <a:r>
              <a:rPr spc="-23" dirty="0">
                <a:latin typeface="Arial"/>
                <a:cs typeface="Arial"/>
              </a:rPr>
              <a:t>the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result</a:t>
            </a:r>
            <a:r>
              <a:rPr spc="-10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of</a:t>
            </a:r>
            <a:r>
              <a:rPr spc="-94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taking</a:t>
            </a:r>
            <a:r>
              <a:rPr spc="-101" dirty="0">
                <a:latin typeface="Arial"/>
                <a:cs typeface="Arial"/>
              </a:rPr>
              <a:t> </a:t>
            </a:r>
            <a:r>
              <a:rPr spc="-143" dirty="0">
                <a:latin typeface="Arial"/>
                <a:cs typeface="Arial"/>
              </a:rPr>
              <a:t>a</a:t>
            </a:r>
            <a:r>
              <a:rPr spc="-9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dot</a:t>
            </a:r>
            <a:r>
              <a:rPr spc="-101" dirty="0">
                <a:latin typeface="Arial"/>
                <a:cs typeface="Arial"/>
              </a:rPr>
              <a:t> </a:t>
            </a:r>
            <a:r>
              <a:rPr spc="-41" dirty="0">
                <a:latin typeface="Arial"/>
                <a:cs typeface="Arial"/>
              </a:rPr>
              <a:t>product</a:t>
            </a:r>
            <a:r>
              <a:rPr spc="-101" dirty="0">
                <a:latin typeface="Arial"/>
                <a:cs typeface="Arial"/>
              </a:rPr>
              <a:t> </a:t>
            </a:r>
            <a:r>
              <a:rPr spc="-56" dirty="0">
                <a:latin typeface="Arial"/>
                <a:cs typeface="Arial"/>
              </a:rPr>
              <a:t>between</a:t>
            </a:r>
            <a:r>
              <a:rPr spc="-98" dirty="0">
                <a:latin typeface="Arial"/>
                <a:cs typeface="Arial"/>
              </a:rPr>
              <a:t> </a:t>
            </a:r>
            <a:r>
              <a:rPr spc="-23" dirty="0">
                <a:latin typeface="Arial"/>
                <a:cs typeface="Arial"/>
              </a:rPr>
              <a:t>the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11" dirty="0">
                <a:latin typeface="Arial"/>
                <a:cs typeface="Arial"/>
              </a:rPr>
              <a:t>filter  </a:t>
            </a:r>
            <a:r>
              <a:rPr spc="-86" dirty="0">
                <a:latin typeface="Arial"/>
                <a:cs typeface="Arial"/>
              </a:rPr>
              <a:t>and </a:t>
            </a:r>
            <a:r>
              <a:rPr spc="-143" dirty="0">
                <a:latin typeface="Arial"/>
                <a:cs typeface="Arial"/>
              </a:rPr>
              <a:t>a </a:t>
            </a:r>
            <a:r>
              <a:rPr spc="-79" dirty="0">
                <a:latin typeface="Arial"/>
                <a:cs typeface="Arial"/>
              </a:rPr>
              <a:t>small </a:t>
            </a:r>
            <a:r>
              <a:rPr spc="-105" dirty="0">
                <a:latin typeface="Arial"/>
                <a:cs typeface="Arial"/>
              </a:rPr>
              <a:t>3x5x5 </a:t>
            </a:r>
            <a:r>
              <a:rPr spc="-79" dirty="0">
                <a:latin typeface="Arial"/>
                <a:cs typeface="Arial"/>
              </a:rPr>
              <a:t>chunk </a:t>
            </a:r>
            <a:r>
              <a:rPr spc="-4" dirty="0">
                <a:latin typeface="Arial"/>
                <a:cs typeface="Arial"/>
              </a:rPr>
              <a:t>of </a:t>
            </a:r>
            <a:r>
              <a:rPr spc="-23" dirty="0">
                <a:latin typeface="Arial"/>
                <a:cs typeface="Arial"/>
              </a:rPr>
              <a:t>the</a:t>
            </a:r>
            <a:r>
              <a:rPr spc="-214" dirty="0">
                <a:latin typeface="Arial"/>
                <a:cs typeface="Arial"/>
              </a:rPr>
              <a:t> </a:t>
            </a:r>
            <a:r>
              <a:rPr spc="-98" dirty="0">
                <a:latin typeface="Arial"/>
                <a:cs typeface="Arial"/>
              </a:rPr>
              <a:t>image</a:t>
            </a:r>
            <a:endParaRPr dirty="0">
              <a:latin typeface="Arial"/>
              <a:cs typeface="Arial"/>
            </a:endParaRPr>
          </a:p>
          <a:p>
            <a:pPr marL="28575">
              <a:spcBef>
                <a:spcPts val="19"/>
              </a:spcBef>
            </a:pPr>
            <a:r>
              <a:rPr spc="-53" dirty="0">
                <a:latin typeface="Arial"/>
                <a:cs typeface="Arial"/>
              </a:rPr>
              <a:t>(i.e. </a:t>
            </a:r>
            <a:r>
              <a:rPr spc="23" dirty="0">
                <a:latin typeface="Arial"/>
                <a:cs typeface="Arial"/>
              </a:rPr>
              <a:t>3*5*5 </a:t>
            </a:r>
            <a:r>
              <a:rPr spc="-158" dirty="0">
                <a:latin typeface="Arial"/>
                <a:cs typeface="Arial"/>
              </a:rPr>
              <a:t>= </a:t>
            </a:r>
            <a:r>
              <a:rPr spc="-68" dirty="0">
                <a:latin typeface="Arial"/>
                <a:cs typeface="Arial"/>
              </a:rPr>
              <a:t>75-dimensional </a:t>
            </a:r>
            <a:r>
              <a:rPr spc="-4" dirty="0">
                <a:latin typeface="Arial"/>
                <a:cs typeface="Arial"/>
              </a:rPr>
              <a:t>dot </a:t>
            </a:r>
            <a:r>
              <a:rPr spc="-41" dirty="0">
                <a:latin typeface="Arial"/>
                <a:cs typeface="Arial"/>
              </a:rPr>
              <a:t>product</a:t>
            </a:r>
            <a:r>
              <a:rPr spc="-289" dirty="0">
                <a:latin typeface="Arial"/>
                <a:cs typeface="Arial"/>
              </a:rPr>
              <a:t> </a:t>
            </a:r>
            <a:r>
              <a:rPr spc="-158" dirty="0">
                <a:latin typeface="Arial"/>
                <a:cs typeface="Arial"/>
              </a:rPr>
              <a:t>+ </a:t>
            </a:r>
            <a:r>
              <a:rPr spc="-90" dirty="0">
                <a:latin typeface="Arial"/>
                <a:cs typeface="Arial"/>
              </a:rPr>
              <a:t>bias)</a:t>
            </a:r>
            <a:endParaRPr dirty="0">
              <a:latin typeface="Arial"/>
              <a:cs typeface="Arial"/>
            </a:endParaRPr>
          </a:p>
          <a:p>
            <a:pPr marL="45244">
              <a:spcBef>
                <a:spcPts val="1365"/>
              </a:spcBef>
            </a:pPr>
            <a:r>
              <a:rPr sz="2700" spc="-323" dirty="0">
                <a:latin typeface="Arial Unicode MS"/>
                <a:cs typeface="Arial Unicode MS"/>
              </a:rPr>
              <a:t>𝑤</a:t>
            </a:r>
            <a:r>
              <a:rPr sz="2925" spc="-483" baseline="27777" dirty="0">
                <a:latin typeface="Arial Unicode MS"/>
                <a:cs typeface="Arial Unicode MS"/>
              </a:rPr>
              <a:t>!</a:t>
            </a:r>
            <a:r>
              <a:rPr sz="2700" spc="-323" dirty="0">
                <a:latin typeface="Arial Unicode MS"/>
                <a:cs typeface="Arial Unicode MS"/>
              </a:rPr>
              <a:t>𝑥 </a:t>
            </a:r>
            <a:r>
              <a:rPr sz="2700" spc="439" dirty="0">
                <a:latin typeface="Arial Unicode MS"/>
                <a:cs typeface="Arial Unicode MS"/>
              </a:rPr>
              <a:t>+</a:t>
            </a:r>
            <a:r>
              <a:rPr sz="2700" spc="-334" dirty="0">
                <a:latin typeface="Arial Unicode MS"/>
                <a:cs typeface="Arial Unicode MS"/>
              </a:rPr>
              <a:t> </a:t>
            </a:r>
            <a:r>
              <a:rPr sz="2700" spc="-1245" dirty="0">
                <a:latin typeface="Arial Unicode MS"/>
                <a:cs typeface="Arial Unicode MS"/>
              </a:rPr>
              <a:t>𝑏</a:t>
            </a:r>
            <a:endParaRPr sz="27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04340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Why 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3ABEB-5C1B-CE44-A06F-4A578E6B90B2}"/>
              </a:ext>
            </a:extLst>
          </p:cNvPr>
          <p:cNvSpPr txBox="1"/>
          <p:nvPr/>
        </p:nvSpPr>
        <p:spPr>
          <a:xfrm>
            <a:off x="691116" y="1180214"/>
            <a:ext cx="711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Model + Computational Power. = Success of Deep Learning!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798E35-6B98-7943-B3DD-A57B6EAF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99" y="2361905"/>
            <a:ext cx="3732583" cy="33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39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429" y="0"/>
            <a:ext cx="276463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24" dirty="0">
                <a:solidFill>
                  <a:schemeClr val="bg1"/>
                </a:solidFill>
              </a:rPr>
              <a:t>2D </a:t>
            </a:r>
            <a:r>
              <a:rPr spc="-124" dirty="0">
                <a:solidFill>
                  <a:schemeClr val="bg1"/>
                </a:solidFill>
              </a:rPr>
              <a:t>Convolution</a:t>
            </a:r>
            <a:endParaRPr spc="-221" dirty="0">
              <a:solidFill>
                <a:schemeClr val="bg1"/>
              </a:solidFill>
            </a:endParaRPr>
          </a:p>
        </p:txBody>
      </p: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359DE175-5D09-FA46-8BF9-40E94D70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8" y="2381250"/>
            <a:ext cx="69437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1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505" y="0"/>
            <a:ext cx="276463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24" dirty="0">
                <a:solidFill>
                  <a:schemeClr val="bg1"/>
                </a:solidFill>
              </a:rPr>
              <a:t>2D </a:t>
            </a:r>
            <a:r>
              <a:rPr spc="-124" dirty="0">
                <a:solidFill>
                  <a:schemeClr val="bg1"/>
                </a:solidFill>
              </a:rPr>
              <a:t>Convolution</a:t>
            </a:r>
            <a:endParaRPr spc="-221" dirty="0">
              <a:solidFill>
                <a:schemeClr val="bg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BA46F0-54CB-4B4B-B5BC-3C9603C6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786217"/>
            <a:ext cx="8039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77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419DD53-F3E5-E740-BB11-A8405101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253953"/>
            <a:ext cx="8467725" cy="459105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721" y="0"/>
            <a:ext cx="276463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24" dirty="0">
                <a:solidFill>
                  <a:schemeClr val="bg1"/>
                </a:solidFill>
              </a:rPr>
              <a:t>2D </a:t>
            </a:r>
            <a:r>
              <a:rPr spc="-124" dirty="0">
                <a:solidFill>
                  <a:schemeClr val="bg1"/>
                </a:solidFill>
              </a:rPr>
              <a:t>Convolution</a:t>
            </a:r>
            <a:endParaRPr spc="-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155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50C3F40-07B4-2641-A356-E80A3D06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138237"/>
            <a:ext cx="8677275" cy="458152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363" y="0"/>
            <a:ext cx="276463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24" dirty="0">
                <a:solidFill>
                  <a:schemeClr val="bg1"/>
                </a:solidFill>
              </a:rPr>
              <a:t>2D </a:t>
            </a:r>
            <a:r>
              <a:rPr spc="-124" dirty="0">
                <a:solidFill>
                  <a:schemeClr val="bg1"/>
                </a:solidFill>
              </a:rPr>
              <a:t>Convolution</a:t>
            </a:r>
            <a:endParaRPr spc="-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72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EB0B915-E8D6-4D49-B336-9BA8BD5D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3" y="1504950"/>
            <a:ext cx="8562975" cy="44958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513" y="0"/>
            <a:ext cx="276463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24" dirty="0">
                <a:solidFill>
                  <a:schemeClr val="bg1"/>
                </a:solidFill>
              </a:rPr>
              <a:t>2D </a:t>
            </a:r>
            <a:r>
              <a:rPr spc="-124" dirty="0">
                <a:solidFill>
                  <a:schemeClr val="bg1"/>
                </a:solidFill>
              </a:rPr>
              <a:t>Convolution</a:t>
            </a:r>
            <a:endParaRPr spc="-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20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529" y="0"/>
            <a:ext cx="363166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</a:t>
            </a:r>
            <a:r>
              <a:rPr spc="-195" dirty="0">
                <a:solidFill>
                  <a:schemeClr val="bg1"/>
                </a:solidFill>
              </a:rPr>
              <a:t> </a:t>
            </a:r>
            <a:r>
              <a:rPr spc="-221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4333" y="4644772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077" y="5037963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06" y="1763649"/>
            <a:ext cx="2709386" cy="11926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31" dirty="0">
                <a:solidFill>
                  <a:srgbClr val="C00000"/>
                </a:solidFill>
                <a:latin typeface="Arial"/>
                <a:cs typeface="Arial"/>
              </a:rPr>
              <a:t>3x32x32</a:t>
            </a:r>
            <a:r>
              <a:rPr sz="2400" spc="-127" dirty="0">
                <a:solidFill>
                  <a:srgbClr val="C00000"/>
                </a:solidFill>
                <a:latin typeface="Arial"/>
                <a:cs typeface="Arial"/>
              </a:rPr>
              <a:t> image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26"/>
              </a:spcBef>
            </a:pPr>
            <a:endParaRPr sz="2888">
              <a:latin typeface="Arial"/>
              <a:cs typeface="Arial"/>
            </a:endParaRPr>
          </a:p>
          <a:p>
            <a:pPr marL="1311592"/>
            <a:r>
              <a:rPr sz="2400" spc="-139" dirty="0">
                <a:solidFill>
                  <a:srgbClr val="4472C4"/>
                </a:solidFill>
                <a:latin typeface="Arial"/>
                <a:cs typeface="Arial"/>
              </a:rPr>
              <a:t>3x5x5</a:t>
            </a:r>
            <a:r>
              <a:rPr sz="2400" spc="-169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472C4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7974" y="3170864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4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9542" y="3020206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4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7974" y="3020206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7974" y="3020206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5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7974" y="3020206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9542" y="3170864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3807" y="328593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188151" y="0"/>
                </a:moveTo>
                <a:lnTo>
                  <a:pt x="138133" y="6720"/>
                </a:lnTo>
                <a:lnTo>
                  <a:pt x="93187" y="25688"/>
                </a:lnTo>
                <a:lnTo>
                  <a:pt x="55108" y="55107"/>
                </a:lnTo>
                <a:lnTo>
                  <a:pt x="25688" y="93187"/>
                </a:lnTo>
                <a:lnTo>
                  <a:pt x="6720" y="138132"/>
                </a:lnTo>
                <a:lnTo>
                  <a:pt x="0" y="188150"/>
                </a:lnTo>
                <a:lnTo>
                  <a:pt x="6720" y="238168"/>
                </a:lnTo>
                <a:lnTo>
                  <a:pt x="25688" y="283114"/>
                </a:lnTo>
                <a:lnTo>
                  <a:pt x="55108" y="321194"/>
                </a:lnTo>
                <a:lnTo>
                  <a:pt x="93187" y="350614"/>
                </a:lnTo>
                <a:lnTo>
                  <a:pt x="138133" y="369581"/>
                </a:lnTo>
                <a:lnTo>
                  <a:pt x="188151" y="376302"/>
                </a:lnTo>
                <a:lnTo>
                  <a:pt x="238169" y="369581"/>
                </a:lnTo>
                <a:lnTo>
                  <a:pt x="283114" y="350614"/>
                </a:lnTo>
                <a:lnTo>
                  <a:pt x="321194" y="321194"/>
                </a:lnTo>
                <a:lnTo>
                  <a:pt x="350614" y="283114"/>
                </a:lnTo>
                <a:lnTo>
                  <a:pt x="369581" y="238168"/>
                </a:lnTo>
                <a:lnTo>
                  <a:pt x="376302" y="188150"/>
                </a:lnTo>
                <a:lnTo>
                  <a:pt x="369581" y="138132"/>
                </a:lnTo>
                <a:lnTo>
                  <a:pt x="350614" y="93187"/>
                </a:lnTo>
                <a:lnTo>
                  <a:pt x="321194" y="55107"/>
                </a:lnTo>
                <a:lnTo>
                  <a:pt x="283114" y="25688"/>
                </a:lnTo>
                <a:lnTo>
                  <a:pt x="238169" y="6720"/>
                </a:lnTo>
                <a:lnTo>
                  <a:pt x="188151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33807" y="328593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0" y="188151"/>
                </a:moveTo>
                <a:lnTo>
                  <a:pt x="6720" y="138133"/>
                </a:lnTo>
                <a:lnTo>
                  <a:pt x="25688" y="93187"/>
                </a:lnTo>
                <a:lnTo>
                  <a:pt x="55108" y="55108"/>
                </a:lnTo>
                <a:lnTo>
                  <a:pt x="93187" y="25688"/>
                </a:lnTo>
                <a:lnTo>
                  <a:pt x="138133" y="6720"/>
                </a:lnTo>
                <a:lnTo>
                  <a:pt x="188151" y="0"/>
                </a:lnTo>
                <a:lnTo>
                  <a:pt x="238168" y="6720"/>
                </a:lnTo>
                <a:lnTo>
                  <a:pt x="283114" y="25688"/>
                </a:lnTo>
                <a:lnTo>
                  <a:pt x="321193" y="55108"/>
                </a:lnTo>
                <a:lnTo>
                  <a:pt x="350613" y="93187"/>
                </a:lnTo>
                <a:lnTo>
                  <a:pt x="369581" y="138133"/>
                </a:lnTo>
                <a:lnTo>
                  <a:pt x="376302" y="188151"/>
                </a:lnTo>
                <a:lnTo>
                  <a:pt x="369581" y="238168"/>
                </a:lnTo>
                <a:lnTo>
                  <a:pt x="350613" y="283114"/>
                </a:lnTo>
                <a:lnTo>
                  <a:pt x="321193" y="321193"/>
                </a:lnTo>
                <a:lnTo>
                  <a:pt x="283114" y="350613"/>
                </a:lnTo>
                <a:lnTo>
                  <a:pt x="238168" y="369581"/>
                </a:lnTo>
                <a:lnTo>
                  <a:pt x="188151" y="376302"/>
                </a:lnTo>
                <a:lnTo>
                  <a:pt x="138133" y="369581"/>
                </a:lnTo>
                <a:lnTo>
                  <a:pt x="93187" y="350613"/>
                </a:lnTo>
                <a:lnTo>
                  <a:pt x="55108" y="321193"/>
                </a:lnTo>
                <a:lnTo>
                  <a:pt x="25688" y="283114"/>
                </a:lnTo>
                <a:lnTo>
                  <a:pt x="6720" y="238168"/>
                </a:lnTo>
                <a:lnTo>
                  <a:pt x="0" y="18815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4190" y="3189812"/>
            <a:ext cx="1469708" cy="237649"/>
          </a:xfrm>
          <a:custGeom>
            <a:avLst/>
            <a:gdLst/>
            <a:ahLst/>
            <a:cxnLst/>
            <a:rect l="l" t="t" r="r" b="b"/>
            <a:pathLst>
              <a:path w="1959610" h="316864">
                <a:moveTo>
                  <a:pt x="0" y="0"/>
                </a:moveTo>
                <a:lnTo>
                  <a:pt x="1959490" y="31631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0355" y="3040451"/>
            <a:ext cx="1333500" cy="386715"/>
          </a:xfrm>
          <a:custGeom>
            <a:avLst/>
            <a:gdLst/>
            <a:ahLst/>
            <a:cxnLst/>
            <a:rect l="l" t="t" r="r" b="b"/>
            <a:pathLst>
              <a:path w="1778000" h="515620">
                <a:moveTo>
                  <a:pt x="0" y="0"/>
                </a:moveTo>
                <a:lnTo>
                  <a:pt x="1777937" y="51546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6447" y="3427050"/>
            <a:ext cx="1307783" cy="249555"/>
          </a:xfrm>
          <a:custGeom>
            <a:avLst/>
            <a:gdLst/>
            <a:ahLst/>
            <a:cxnLst/>
            <a:rect l="l" t="t" r="r" b="b"/>
            <a:pathLst>
              <a:path w="1743710" h="332739">
                <a:moveTo>
                  <a:pt x="0" y="332713"/>
                </a:moveTo>
                <a:lnTo>
                  <a:pt x="174314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6171" y="3026344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9287" y="2283310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6171" y="2283310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9286" y="3026344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20116" y="3883534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67955" y="3398476"/>
            <a:ext cx="3289935" cy="57150"/>
          </a:xfrm>
          <a:custGeom>
            <a:avLst/>
            <a:gdLst/>
            <a:ahLst/>
            <a:cxnLst/>
            <a:rect l="l" t="t" r="r" b="b"/>
            <a:pathLst>
              <a:path w="4386580" h="76200">
                <a:moveTo>
                  <a:pt x="4310035" y="0"/>
                </a:moveTo>
                <a:lnTo>
                  <a:pt x="4310035" y="76200"/>
                </a:lnTo>
                <a:lnTo>
                  <a:pt x="4360835" y="50800"/>
                </a:lnTo>
                <a:lnTo>
                  <a:pt x="4322732" y="50800"/>
                </a:lnTo>
                <a:lnTo>
                  <a:pt x="4322732" y="25400"/>
                </a:lnTo>
                <a:lnTo>
                  <a:pt x="4360835" y="25400"/>
                </a:lnTo>
                <a:lnTo>
                  <a:pt x="4310035" y="0"/>
                </a:lnTo>
                <a:close/>
              </a:path>
              <a:path w="4386580" h="76200">
                <a:moveTo>
                  <a:pt x="431003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310035" y="50800"/>
                </a:lnTo>
                <a:lnTo>
                  <a:pt x="4310035" y="25400"/>
                </a:lnTo>
                <a:close/>
              </a:path>
              <a:path w="4386580" h="76200">
                <a:moveTo>
                  <a:pt x="4360835" y="25400"/>
                </a:moveTo>
                <a:lnTo>
                  <a:pt x="4322732" y="25400"/>
                </a:lnTo>
                <a:lnTo>
                  <a:pt x="4322732" y="50800"/>
                </a:lnTo>
                <a:lnTo>
                  <a:pt x="4360835" y="50800"/>
                </a:lnTo>
                <a:lnTo>
                  <a:pt x="4386235" y="38100"/>
                </a:lnTo>
                <a:lnTo>
                  <a:pt x="436083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71834" y="3609212"/>
            <a:ext cx="192024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83" dirty="0">
                <a:latin typeface="Arial"/>
                <a:cs typeface="Arial"/>
              </a:rPr>
              <a:t>convolve </a:t>
            </a:r>
            <a:r>
              <a:rPr spc="-68" dirty="0">
                <a:latin typeface="Arial"/>
                <a:cs typeface="Arial"/>
              </a:rPr>
              <a:t>(slide)</a:t>
            </a:r>
            <a:r>
              <a:rPr spc="-180" dirty="0">
                <a:latin typeface="Arial"/>
                <a:cs typeface="Arial"/>
              </a:rPr>
              <a:t> </a:t>
            </a:r>
            <a:r>
              <a:rPr spc="-64" dirty="0">
                <a:latin typeface="Arial"/>
                <a:cs typeface="Arial"/>
              </a:rPr>
              <a:t>over  </a:t>
            </a:r>
            <a:r>
              <a:rPr spc="-38" dirty="0">
                <a:latin typeface="Arial"/>
                <a:cs typeface="Arial"/>
              </a:rPr>
              <a:t>all </a:t>
            </a:r>
            <a:r>
              <a:rPr spc="-64" dirty="0">
                <a:latin typeface="Arial"/>
                <a:cs typeface="Arial"/>
              </a:rPr>
              <a:t>spatial</a:t>
            </a:r>
            <a:r>
              <a:rPr spc="-184" dirty="0">
                <a:latin typeface="Arial"/>
                <a:cs typeface="Arial"/>
              </a:rPr>
              <a:t> </a:t>
            </a:r>
            <a:r>
              <a:rPr spc="-64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73106" y="2912407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65309" y="2048459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7310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73106" y="2048459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310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65308" y="2912406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29759" y="1221867"/>
            <a:ext cx="1857851" cy="73045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3" algn="ctr">
              <a:lnSpc>
                <a:spcPts val="2872"/>
              </a:lnSpc>
              <a:spcBef>
                <a:spcPts val="75"/>
              </a:spcBef>
            </a:pPr>
            <a:r>
              <a:rPr sz="2400" spc="-131" dirty="0">
                <a:latin typeface="Arial"/>
                <a:cs typeface="Arial"/>
              </a:rPr>
              <a:t>1x28x28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872"/>
              </a:lnSpc>
            </a:pPr>
            <a:r>
              <a:rPr sz="2400" spc="-56" dirty="0">
                <a:latin typeface="Arial"/>
                <a:cs typeface="Arial"/>
              </a:rPr>
              <a:t>activation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113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39508" y="4823079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06842" y="4368166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11137" y="2957703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44703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919" y="46782"/>
            <a:ext cx="380912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</a:t>
            </a:r>
            <a:r>
              <a:rPr spc="-195" dirty="0">
                <a:solidFill>
                  <a:schemeClr val="bg1"/>
                </a:solidFill>
              </a:rPr>
              <a:t> </a:t>
            </a:r>
            <a:r>
              <a:rPr spc="-221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4333" y="4644772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077" y="5037963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06" y="1763649"/>
            <a:ext cx="1878806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31" dirty="0">
                <a:solidFill>
                  <a:srgbClr val="C00000"/>
                </a:solidFill>
                <a:latin typeface="Arial"/>
                <a:cs typeface="Arial"/>
              </a:rPr>
              <a:t>3x32x32</a:t>
            </a:r>
            <a:r>
              <a:rPr sz="2400" spc="-16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27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5445" y="2554605"/>
            <a:ext cx="1406842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39" dirty="0">
                <a:solidFill>
                  <a:srgbClr val="70AD47"/>
                </a:solidFill>
                <a:latin typeface="Arial"/>
                <a:cs typeface="Arial"/>
              </a:rPr>
              <a:t>3x5x5</a:t>
            </a:r>
            <a:r>
              <a:rPr sz="2400" spc="-169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70AD47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7974" y="3170864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4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9542" y="3020206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4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88A8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7974" y="3020206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BADA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7974" y="3020206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5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7974" y="3020206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5" h="201294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9542" y="3170864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33807" y="328593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188151" y="0"/>
                </a:moveTo>
                <a:lnTo>
                  <a:pt x="138133" y="6720"/>
                </a:lnTo>
                <a:lnTo>
                  <a:pt x="93187" y="25688"/>
                </a:lnTo>
                <a:lnTo>
                  <a:pt x="55108" y="55107"/>
                </a:lnTo>
                <a:lnTo>
                  <a:pt x="25688" y="93187"/>
                </a:lnTo>
                <a:lnTo>
                  <a:pt x="6720" y="138132"/>
                </a:lnTo>
                <a:lnTo>
                  <a:pt x="0" y="188150"/>
                </a:lnTo>
                <a:lnTo>
                  <a:pt x="6720" y="238168"/>
                </a:lnTo>
                <a:lnTo>
                  <a:pt x="25688" y="283114"/>
                </a:lnTo>
                <a:lnTo>
                  <a:pt x="55108" y="321194"/>
                </a:lnTo>
                <a:lnTo>
                  <a:pt x="93187" y="350614"/>
                </a:lnTo>
                <a:lnTo>
                  <a:pt x="138133" y="369581"/>
                </a:lnTo>
                <a:lnTo>
                  <a:pt x="188151" y="376302"/>
                </a:lnTo>
                <a:lnTo>
                  <a:pt x="238169" y="369581"/>
                </a:lnTo>
                <a:lnTo>
                  <a:pt x="283114" y="350614"/>
                </a:lnTo>
                <a:lnTo>
                  <a:pt x="321194" y="321194"/>
                </a:lnTo>
                <a:lnTo>
                  <a:pt x="350614" y="283114"/>
                </a:lnTo>
                <a:lnTo>
                  <a:pt x="369581" y="238168"/>
                </a:lnTo>
                <a:lnTo>
                  <a:pt x="376302" y="188150"/>
                </a:lnTo>
                <a:lnTo>
                  <a:pt x="369581" y="138132"/>
                </a:lnTo>
                <a:lnTo>
                  <a:pt x="350614" y="93187"/>
                </a:lnTo>
                <a:lnTo>
                  <a:pt x="321194" y="55107"/>
                </a:lnTo>
                <a:lnTo>
                  <a:pt x="283114" y="25688"/>
                </a:lnTo>
                <a:lnTo>
                  <a:pt x="238169" y="6720"/>
                </a:lnTo>
                <a:lnTo>
                  <a:pt x="188151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33807" y="3285937"/>
            <a:ext cx="282416" cy="282416"/>
          </a:xfrm>
          <a:custGeom>
            <a:avLst/>
            <a:gdLst/>
            <a:ahLst/>
            <a:cxnLst/>
            <a:rect l="l" t="t" r="r" b="b"/>
            <a:pathLst>
              <a:path w="376554" h="376554">
                <a:moveTo>
                  <a:pt x="0" y="188151"/>
                </a:moveTo>
                <a:lnTo>
                  <a:pt x="6720" y="138133"/>
                </a:lnTo>
                <a:lnTo>
                  <a:pt x="25688" y="93187"/>
                </a:lnTo>
                <a:lnTo>
                  <a:pt x="55108" y="55108"/>
                </a:lnTo>
                <a:lnTo>
                  <a:pt x="93187" y="25688"/>
                </a:lnTo>
                <a:lnTo>
                  <a:pt x="138133" y="6720"/>
                </a:lnTo>
                <a:lnTo>
                  <a:pt x="188151" y="0"/>
                </a:lnTo>
                <a:lnTo>
                  <a:pt x="238168" y="6720"/>
                </a:lnTo>
                <a:lnTo>
                  <a:pt x="283114" y="25688"/>
                </a:lnTo>
                <a:lnTo>
                  <a:pt x="321193" y="55108"/>
                </a:lnTo>
                <a:lnTo>
                  <a:pt x="350613" y="93187"/>
                </a:lnTo>
                <a:lnTo>
                  <a:pt x="369581" y="138133"/>
                </a:lnTo>
                <a:lnTo>
                  <a:pt x="376302" y="188151"/>
                </a:lnTo>
                <a:lnTo>
                  <a:pt x="369581" y="238168"/>
                </a:lnTo>
                <a:lnTo>
                  <a:pt x="350613" y="283114"/>
                </a:lnTo>
                <a:lnTo>
                  <a:pt x="321193" y="321193"/>
                </a:lnTo>
                <a:lnTo>
                  <a:pt x="283114" y="350613"/>
                </a:lnTo>
                <a:lnTo>
                  <a:pt x="238168" y="369581"/>
                </a:lnTo>
                <a:lnTo>
                  <a:pt x="188151" y="376302"/>
                </a:lnTo>
                <a:lnTo>
                  <a:pt x="138133" y="369581"/>
                </a:lnTo>
                <a:lnTo>
                  <a:pt x="93187" y="350613"/>
                </a:lnTo>
                <a:lnTo>
                  <a:pt x="55108" y="321193"/>
                </a:lnTo>
                <a:lnTo>
                  <a:pt x="25688" y="283114"/>
                </a:lnTo>
                <a:lnTo>
                  <a:pt x="6720" y="238168"/>
                </a:lnTo>
                <a:lnTo>
                  <a:pt x="0" y="18815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64190" y="3189812"/>
            <a:ext cx="1469708" cy="237649"/>
          </a:xfrm>
          <a:custGeom>
            <a:avLst/>
            <a:gdLst/>
            <a:ahLst/>
            <a:cxnLst/>
            <a:rect l="l" t="t" r="r" b="b"/>
            <a:pathLst>
              <a:path w="1959610" h="316864">
                <a:moveTo>
                  <a:pt x="0" y="0"/>
                </a:moveTo>
                <a:lnTo>
                  <a:pt x="1959490" y="31631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355" y="3040451"/>
            <a:ext cx="1333500" cy="386715"/>
          </a:xfrm>
          <a:custGeom>
            <a:avLst/>
            <a:gdLst/>
            <a:ahLst/>
            <a:cxnLst/>
            <a:rect l="l" t="t" r="r" b="b"/>
            <a:pathLst>
              <a:path w="1778000" h="515620">
                <a:moveTo>
                  <a:pt x="0" y="0"/>
                </a:moveTo>
                <a:lnTo>
                  <a:pt x="1777937" y="51546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6447" y="3427050"/>
            <a:ext cx="1307783" cy="249555"/>
          </a:xfrm>
          <a:custGeom>
            <a:avLst/>
            <a:gdLst/>
            <a:ahLst/>
            <a:cxnLst/>
            <a:rect l="l" t="t" r="r" b="b"/>
            <a:pathLst>
              <a:path w="1743710" h="332739">
                <a:moveTo>
                  <a:pt x="0" y="332713"/>
                </a:moveTo>
                <a:lnTo>
                  <a:pt x="174314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6171" y="3026344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79287" y="2283310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6171" y="2283310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9286" y="3026344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20116" y="3883534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67955" y="3398476"/>
            <a:ext cx="3289935" cy="57150"/>
          </a:xfrm>
          <a:custGeom>
            <a:avLst/>
            <a:gdLst/>
            <a:ahLst/>
            <a:cxnLst/>
            <a:rect l="l" t="t" r="r" b="b"/>
            <a:pathLst>
              <a:path w="4386580" h="76200">
                <a:moveTo>
                  <a:pt x="4310035" y="0"/>
                </a:moveTo>
                <a:lnTo>
                  <a:pt x="4310035" y="76200"/>
                </a:lnTo>
                <a:lnTo>
                  <a:pt x="4360835" y="50800"/>
                </a:lnTo>
                <a:lnTo>
                  <a:pt x="4322732" y="50800"/>
                </a:lnTo>
                <a:lnTo>
                  <a:pt x="4322732" y="25400"/>
                </a:lnTo>
                <a:lnTo>
                  <a:pt x="4360835" y="25400"/>
                </a:lnTo>
                <a:lnTo>
                  <a:pt x="4310035" y="0"/>
                </a:lnTo>
                <a:close/>
              </a:path>
              <a:path w="4386580" h="76200">
                <a:moveTo>
                  <a:pt x="431003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310035" y="50800"/>
                </a:lnTo>
                <a:lnTo>
                  <a:pt x="4310035" y="25400"/>
                </a:lnTo>
                <a:close/>
              </a:path>
              <a:path w="4386580" h="76200">
                <a:moveTo>
                  <a:pt x="4360835" y="25400"/>
                </a:moveTo>
                <a:lnTo>
                  <a:pt x="4322732" y="25400"/>
                </a:lnTo>
                <a:lnTo>
                  <a:pt x="4322732" y="50800"/>
                </a:lnTo>
                <a:lnTo>
                  <a:pt x="4360835" y="50800"/>
                </a:lnTo>
                <a:lnTo>
                  <a:pt x="4386235" y="38100"/>
                </a:lnTo>
                <a:lnTo>
                  <a:pt x="436083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271834" y="3609212"/>
            <a:ext cx="192024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83" dirty="0">
                <a:latin typeface="Arial"/>
                <a:cs typeface="Arial"/>
              </a:rPr>
              <a:t>convolve </a:t>
            </a:r>
            <a:r>
              <a:rPr spc="-68" dirty="0">
                <a:latin typeface="Arial"/>
                <a:cs typeface="Arial"/>
              </a:rPr>
              <a:t>(slide)</a:t>
            </a:r>
            <a:r>
              <a:rPr spc="-180" dirty="0">
                <a:latin typeface="Arial"/>
                <a:cs typeface="Arial"/>
              </a:rPr>
              <a:t> </a:t>
            </a:r>
            <a:r>
              <a:rPr spc="-64" dirty="0">
                <a:latin typeface="Arial"/>
                <a:cs typeface="Arial"/>
              </a:rPr>
              <a:t>over  </a:t>
            </a:r>
            <a:r>
              <a:rPr spc="-38" dirty="0">
                <a:latin typeface="Arial"/>
                <a:cs typeface="Arial"/>
              </a:rPr>
              <a:t>all </a:t>
            </a:r>
            <a:r>
              <a:rPr spc="-64" dirty="0">
                <a:latin typeface="Arial"/>
                <a:cs typeface="Arial"/>
              </a:rPr>
              <a:t>spatial</a:t>
            </a:r>
            <a:r>
              <a:rPr spc="-184" dirty="0">
                <a:latin typeface="Arial"/>
                <a:cs typeface="Arial"/>
              </a:rPr>
              <a:t> </a:t>
            </a:r>
            <a:r>
              <a:rPr spc="-64" dirty="0">
                <a:latin typeface="Arial"/>
                <a:cs typeface="Arial"/>
              </a:rPr>
              <a:t>locations</a:t>
            </a:r>
            <a:endParaRPr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73106" y="2912407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65309" y="2048459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7310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3106" y="2048459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7310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65308" y="2912406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34413" y="1226439"/>
            <a:ext cx="1857851" cy="743633"/>
          </a:xfrm>
          <a:prstGeom prst="rect">
            <a:avLst/>
          </a:prstGeom>
        </p:spPr>
        <p:txBody>
          <a:bodyPr vert="horz" wrap="square" lIns="0" tIns="25241" rIns="0" bIns="0" rtlCol="0">
            <a:spAutoFit/>
          </a:bodyPr>
          <a:lstStyle/>
          <a:p>
            <a:pPr marL="9525" marR="3810" indent="126683">
              <a:lnSpc>
                <a:spcPts val="2843"/>
              </a:lnSpc>
              <a:spcBef>
                <a:spcPts val="199"/>
              </a:spcBef>
            </a:pPr>
            <a:r>
              <a:rPr sz="2400" spc="-79" dirty="0">
                <a:solidFill>
                  <a:srgbClr val="18453B"/>
                </a:solidFill>
                <a:latin typeface="Arial"/>
                <a:cs typeface="Arial"/>
              </a:rPr>
              <a:t>two 1x28x28  activation map</a:t>
            </a:r>
          </a:p>
        </p:txBody>
      </p:sp>
      <p:sp>
        <p:nvSpPr>
          <p:cNvPr id="34" name="object 34"/>
          <p:cNvSpPr/>
          <p:nvPr/>
        </p:nvSpPr>
        <p:spPr>
          <a:xfrm>
            <a:off x="7450986" y="2912407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5" y="0"/>
                </a:lnTo>
                <a:lnTo>
                  <a:pt x="122935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3188" y="2048459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5098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5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50986" y="2048459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5098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3188" y="2912406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39508" y="4823079"/>
            <a:ext cx="51292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87191" algn="l"/>
              </a:tabLst>
            </a:pPr>
            <a:r>
              <a:rPr spc="-90" dirty="0">
                <a:latin typeface="Arial"/>
                <a:cs typeface="Arial"/>
              </a:rPr>
              <a:t>1	1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84722" y="4368166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11137" y="2957703"/>
            <a:ext cx="6281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87191" algn="l"/>
              </a:tabLst>
            </a:pPr>
            <a:r>
              <a:rPr dirty="0">
                <a:latin typeface="Arial"/>
                <a:cs typeface="Arial"/>
              </a:rPr>
              <a:t>	</a:t>
            </a:r>
            <a:r>
              <a:rPr spc="-94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75626" y="1692783"/>
            <a:ext cx="2986088" cy="74392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525" marR="3810">
              <a:lnSpc>
                <a:spcPts val="2865"/>
              </a:lnSpc>
              <a:spcBef>
                <a:spcPts val="180"/>
              </a:spcBef>
            </a:pPr>
            <a:r>
              <a:rPr sz="2400" spc="-127" dirty="0">
                <a:solidFill>
                  <a:srgbClr val="70AD47"/>
                </a:solidFill>
                <a:latin typeface="Arial"/>
                <a:cs typeface="Arial"/>
              </a:rPr>
              <a:t>Consider </a:t>
            </a:r>
            <a:r>
              <a:rPr sz="2400" spc="-79" dirty="0">
                <a:solidFill>
                  <a:srgbClr val="70AD47"/>
                </a:solidFill>
                <a:latin typeface="Arial"/>
                <a:cs typeface="Arial"/>
              </a:rPr>
              <a:t>repeating</a:t>
            </a:r>
            <a:r>
              <a:rPr sz="2400" spc="-158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70AD47"/>
                </a:solidFill>
                <a:latin typeface="Arial"/>
                <a:cs typeface="Arial"/>
              </a:rPr>
              <a:t>with  </a:t>
            </a:r>
            <a:r>
              <a:rPr sz="2400" spc="-188" dirty="0">
                <a:solidFill>
                  <a:srgbClr val="70AD47"/>
                </a:solidFill>
                <a:latin typeface="Arial"/>
                <a:cs typeface="Arial"/>
              </a:rPr>
              <a:t>a </a:t>
            </a:r>
            <a:r>
              <a:rPr sz="2400" spc="-139" dirty="0">
                <a:solidFill>
                  <a:srgbClr val="70AD47"/>
                </a:solidFill>
                <a:latin typeface="Arial"/>
                <a:cs typeface="Arial"/>
              </a:rPr>
              <a:t>second </a:t>
            </a:r>
            <a:r>
              <a:rPr sz="2400" spc="-101" dirty="0">
                <a:solidFill>
                  <a:srgbClr val="70AD47"/>
                </a:solidFill>
                <a:latin typeface="Arial"/>
                <a:cs typeface="Arial"/>
              </a:rPr>
              <a:t>(green)</a:t>
            </a:r>
            <a:r>
              <a:rPr sz="2400" spc="-56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2400" spc="8" dirty="0">
                <a:solidFill>
                  <a:srgbClr val="70AD47"/>
                </a:solidFill>
                <a:latin typeface="Arial"/>
                <a:cs typeface="Arial"/>
              </a:rPr>
              <a:t>filter: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702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209" y="0"/>
            <a:ext cx="382454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</a:t>
            </a:r>
            <a:r>
              <a:rPr spc="-195" dirty="0">
                <a:solidFill>
                  <a:schemeClr val="bg1"/>
                </a:solidFill>
              </a:rPr>
              <a:t> </a:t>
            </a:r>
            <a:r>
              <a:rPr spc="-221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2906" y="1763649"/>
            <a:ext cx="1878806" cy="3943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500" spc="-124" dirty="0">
                <a:solidFill>
                  <a:srgbClr val="FF0000"/>
                </a:solidFill>
                <a:latin typeface="Gotham-Bold"/>
              </a:rPr>
              <a:t>3x32x32</a:t>
            </a:r>
            <a:r>
              <a:rPr sz="2400" spc="-16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spc="-124" dirty="0">
                <a:solidFill>
                  <a:srgbClr val="FF0000"/>
                </a:solidFill>
                <a:latin typeface="Gotham-Bold"/>
              </a:rPr>
              <a:t>image</a:t>
            </a:r>
          </a:p>
        </p:txBody>
      </p:sp>
      <p:sp>
        <p:nvSpPr>
          <p:cNvPr id="4" name="object 4"/>
          <p:cNvSpPr/>
          <p:nvPr/>
        </p:nvSpPr>
        <p:spPr>
          <a:xfrm>
            <a:off x="1066171" y="3026344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9287" y="2283310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6171" y="2283310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9286" y="3026344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20116" y="3883534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67940" y="3398476"/>
            <a:ext cx="1242536" cy="57150"/>
          </a:xfrm>
          <a:custGeom>
            <a:avLst/>
            <a:gdLst/>
            <a:ahLst/>
            <a:cxnLst/>
            <a:rect l="l" t="t" r="r" b="b"/>
            <a:pathLst>
              <a:path w="1656714" h="76200">
                <a:moveTo>
                  <a:pt x="1580170" y="0"/>
                </a:moveTo>
                <a:lnTo>
                  <a:pt x="1580170" y="76200"/>
                </a:lnTo>
                <a:lnTo>
                  <a:pt x="1630970" y="50800"/>
                </a:lnTo>
                <a:lnTo>
                  <a:pt x="1592870" y="50800"/>
                </a:lnTo>
                <a:lnTo>
                  <a:pt x="1592870" y="25400"/>
                </a:lnTo>
                <a:lnTo>
                  <a:pt x="1630970" y="25400"/>
                </a:lnTo>
                <a:lnTo>
                  <a:pt x="1580170" y="0"/>
                </a:lnTo>
                <a:close/>
              </a:path>
              <a:path w="1656714" h="76200">
                <a:moveTo>
                  <a:pt x="158017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580170" y="50800"/>
                </a:lnTo>
                <a:lnTo>
                  <a:pt x="1580170" y="25400"/>
                </a:lnTo>
                <a:close/>
              </a:path>
              <a:path w="1656714" h="76200">
                <a:moveTo>
                  <a:pt x="1630970" y="25400"/>
                </a:moveTo>
                <a:lnTo>
                  <a:pt x="1592870" y="25400"/>
                </a:lnTo>
                <a:lnTo>
                  <a:pt x="1592870" y="50800"/>
                </a:lnTo>
                <a:lnTo>
                  <a:pt x="1630970" y="50800"/>
                </a:lnTo>
                <a:lnTo>
                  <a:pt x="1656370" y="38100"/>
                </a:lnTo>
                <a:lnTo>
                  <a:pt x="163097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3106" y="2912407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5309" y="2048459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7310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73106" y="2048459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7310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65308" y="2912406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78226" y="1226439"/>
            <a:ext cx="2276951" cy="743633"/>
          </a:xfrm>
          <a:prstGeom prst="rect">
            <a:avLst/>
          </a:prstGeom>
        </p:spPr>
        <p:txBody>
          <a:bodyPr vert="horz" wrap="square" lIns="0" tIns="25241" rIns="0" bIns="0" rtlCol="0">
            <a:spAutoFit/>
          </a:bodyPr>
          <a:lstStyle/>
          <a:p>
            <a:pPr marL="290513" marR="3810" indent="-281464">
              <a:lnSpc>
                <a:spcPts val="2843"/>
              </a:lnSpc>
              <a:spcBef>
                <a:spcPts val="199"/>
              </a:spcBef>
            </a:pPr>
            <a:r>
              <a:rPr sz="2500" spc="-124" dirty="0">
                <a:solidFill>
                  <a:srgbClr val="18453B"/>
                </a:solidFill>
                <a:latin typeface="Gotham-Bold"/>
              </a:rPr>
              <a:t>6 activation maps,  each 1x28x28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405393" y="2078505"/>
            <a:ext cx="2738852" cy="743633"/>
          </a:xfrm>
          <a:prstGeom prst="rect">
            <a:avLst/>
          </a:prstGeom>
        </p:spPr>
        <p:txBody>
          <a:bodyPr vert="horz" wrap="square" lIns="0" tIns="25241" rIns="0" bIns="0" rtlCol="0">
            <a:spAutoFit/>
          </a:bodyPr>
          <a:lstStyle/>
          <a:p>
            <a:pPr marL="9525" marR="3810">
              <a:lnSpc>
                <a:spcPts val="2843"/>
              </a:lnSpc>
              <a:spcBef>
                <a:spcPts val="199"/>
              </a:spcBef>
            </a:pPr>
            <a:r>
              <a:rPr sz="2500" spc="-124" dirty="0">
                <a:solidFill>
                  <a:srgbClr val="18453B"/>
                </a:solidFill>
                <a:latin typeface="Gotham-Bold"/>
              </a:rPr>
              <a:t>Consider</a:t>
            </a:r>
            <a:r>
              <a:rPr sz="2400" spc="-127" dirty="0">
                <a:solidFill>
                  <a:srgbClr val="18453B"/>
                </a:solidFill>
                <a:latin typeface="Arial"/>
                <a:cs typeface="Arial"/>
              </a:rPr>
              <a:t> </a:t>
            </a:r>
            <a:r>
              <a:rPr sz="2500" spc="-124" dirty="0">
                <a:solidFill>
                  <a:srgbClr val="18453B"/>
                </a:solidFill>
                <a:latin typeface="Gotham-Bold"/>
              </a:rPr>
              <a:t>6 filters,  each 3x5x5</a:t>
            </a:r>
          </a:p>
        </p:txBody>
      </p:sp>
      <p:sp>
        <p:nvSpPr>
          <p:cNvPr id="20" name="object 20"/>
          <p:cNvSpPr/>
          <p:nvPr/>
        </p:nvSpPr>
        <p:spPr>
          <a:xfrm>
            <a:off x="4038229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9797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229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38229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38229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69797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73330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04898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73330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73330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73330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04898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23733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4" y="0"/>
                </a:lnTo>
                <a:lnTo>
                  <a:pt x="122934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15935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3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3" y="2524312"/>
                </a:lnTo>
                <a:lnTo>
                  <a:pt x="1151933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2373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4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2373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2373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15934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76094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4" y="0"/>
                </a:lnTo>
                <a:lnTo>
                  <a:pt x="122934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68294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3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3" y="2524312"/>
                </a:lnTo>
                <a:lnTo>
                  <a:pt x="1151933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7609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4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7609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7609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68295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28453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20655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CDC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2845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FF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2845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2845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20655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80813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3015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EA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8081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8081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8081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3015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33173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5" y="0"/>
                </a:lnTo>
                <a:lnTo>
                  <a:pt x="122935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5376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CBB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3317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5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DEA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3317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3317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25375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12249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43818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12249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12249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12249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43817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46574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78142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DC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46574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FF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46574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46574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78142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81673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13242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EA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81673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81673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81673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13241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20594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52163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BB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20594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DEA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20594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20594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352162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742990" y="3048671"/>
            <a:ext cx="1881664" cy="832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9528" rIns="0" bIns="0" rtlCol="0">
            <a:spAutoFit/>
          </a:bodyPr>
          <a:lstStyle/>
          <a:p>
            <a:pPr marL="569595" marR="92869" indent="-470535">
              <a:lnSpc>
                <a:spcPts val="3225"/>
              </a:lnSpc>
              <a:spcBef>
                <a:spcPts val="233"/>
              </a:spcBef>
            </a:pPr>
            <a:r>
              <a:rPr sz="2500" spc="-124" dirty="0">
                <a:solidFill>
                  <a:srgbClr val="18453B"/>
                </a:solidFill>
                <a:latin typeface="Gotham-Bold"/>
              </a:rPr>
              <a:t>Convolution</a:t>
            </a:r>
            <a:r>
              <a:rPr sz="2500" spc="-56" dirty="0">
                <a:latin typeface="Arial"/>
                <a:cs typeface="Arial"/>
              </a:rPr>
              <a:t>  </a:t>
            </a:r>
            <a:r>
              <a:rPr sz="2500" spc="-124" dirty="0">
                <a:solidFill>
                  <a:srgbClr val="18453B"/>
                </a:solidFill>
                <a:latin typeface="Gotham-Bold"/>
              </a:rPr>
              <a:t>Layer</a:t>
            </a:r>
          </a:p>
        </p:txBody>
      </p:sp>
      <p:sp>
        <p:nvSpPr>
          <p:cNvPr id="87" name="object 87"/>
          <p:cNvSpPr/>
          <p:nvPr/>
        </p:nvSpPr>
        <p:spPr>
          <a:xfrm>
            <a:off x="5740125" y="3470219"/>
            <a:ext cx="1242536" cy="57150"/>
          </a:xfrm>
          <a:custGeom>
            <a:avLst/>
            <a:gdLst/>
            <a:ahLst/>
            <a:cxnLst/>
            <a:rect l="l" t="t" r="r" b="b"/>
            <a:pathLst>
              <a:path w="1656715" h="76200">
                <a:moveTo>
                  <a:pt x="1580170" y="50799"/>
                </a:moveTo>
                <a:lnTo>
                  <a:pt x="1580170" y="76200"/>
                </a:lnTo>
                <a:lnTo>
                  <a:pt x="1630970" y="50800"/>
                </a:lnTo>
                <a:lnTo>
                  <a:pt x="1580170" y="50799"/>
                </a:lnTo>
                <a:close/>
              </a:path>
              <a:path w="1656715" h="76200">
                <a:moveTo>
                  <a:pt x="1580170" y="25399"/>
                </a:moveTo>
                <a:lnTo>
                  <a:pt x="1580170" y="50799"/>
                </a:lnTo>
                <a:lnTo>
                  <a:pt x="1592870" y="50800"/>
                </a:lnTo>
                <a:lnTo>
                  <a:pt x="1592870" y="25400"/>
                </a:lnTo>
                <a:lnTo>
                  <a:pt x="1580170" y="25399"/>
                </a:lnTo>
                <a:close/>
              </a:path>
              <a:path w="1656715" h="76200">
                <a:moveTo>
                  <a:pt x="1580170" y="0"/>
                </a:moveTo>
                <a:lnTo>
                  <a:pt x="1580170" y="25399"/>
                </a:lnTo>
                <a:lnTo>
                  <a:pt x="1592870" y="25400"/>
                </a:lnTo>
                <a:lnTo>
                  <a:pt x="1592870" y="50800"/>
                </a:lnTo>
                <a:lnTo>
                  <a:pt x="1630973" y="50798"/>
                </a:lnTo>
                <a:lnTo>
                  <a:pt x="1656370" y="38100"/>
                </a:lnTo>
                <a:lnTo>
                  <a:pt x="1580170" y="0"/>
                </a:lnTo>
                <a:close/>
              </a:path>
              <a:path w="1656715" h="76200">
                <a:moveTo>
                  <a:pt x="0" y="25398"/>
                </a:moveTo>
                <a:lnTo>
                  <a:pt x="0" y="50798"/>
                </a:lnTo>
                <a:lnTo>
                  <a:pt x="1580170" y="50799"/>
                </a:lnTo>
                <a:lnTo>
                  <a:pt x="1580170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85077" y="4005809"/>
            <a:ext cx="57150" cy="484823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50800" y="63499"/>
                </a:moveTo>
                <a:lnTo>
                  <a:pt x="25400" y="63499"/>
                </a:lnTo>
                <a:lnTo>
                  <a:pt x="25398" y="646289"/>
                </a:lnTo>
                <a:lnTo>
                  <a:pt x="50798" y="646289"/>
                </a:lnTo>
                <a:lnTo>
                  <a:pt x="50800" y="63499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199"/>
                </a:lnTo>
                <a:lnTo>
                  <a:pt x="25399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46429">
                <a:moveTo>
                  <a:pt x="69850" y="63499"/>
                </a:moveTo>
                <a:lnTo>
                  <a:pt x="50800" y="63499"/>
                </a:lnTo>
                <a:lnTo>
                  <a:pt x="50799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2507622" y="4608302"/>
            <a:ext cx="1319003" cy="75245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165259" marR="3810" indent="-156209">
              <a:lnSpc>
                <a:spcPts val="2865"/>
              </a:lnSpc>
              <a:spcBef>
                <a:spcPts val="68"/>
              </a:spcBef>
            </a:pPr>
            <a:r>
              <a:rPr sz="2500" spc="-124" dirty="0">
                <a:solidFill>
                  <a:srgbClr val="18453B"/>
                </a:solidFill>
                <a:latin typeface="Gotham-Bold"/>
              </a:rPr>
              <a:t>6x3x5x5</a:t>
            </a:r>
            <a:r>
              <a:rPr sz="2400" spc="-124" dirty="0">
                <a:latin typeface="Arial"/>
                <a:cs typeface="Arial"/>
              </a:rPr>
              <a:t>  </a:t>
            </a:r>
            <a:r>
              <a:rPr sz="2500" spc="-124" dirty="0">
                <a:solidFill>
                  <a:srgbClr val="18453B"/>
                </a:solidFill>
                <a:latin typeface="Gotham-Bold"/>
              </a:rPr>
              <a:t>filters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684333" y="4655710"/>
            <a:ext cx="25003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979057" y="4882622"/>
            <a:ext cx="3085147" cy="75245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104299" marR="3810" indent="-95250">
              <a:lnSpc>
                <a:spcPts val="2865"/>
              </a:lnSpc>
              <a:spcBef>
                <a:spcPts val="68"/>
              </a:spcBef>
            </a:pPr>
            <a:r>
              <a:rPr sz="2500" spc="-124" dirty="0">
                <a:solidFill>
                  <a:srgbClr val="18453B"/>
                </a:solidFill>
                <a:latin typeface="Gotham-Bold"/>
              </a:rPr>
              <a:t>Stack activations to get a  6x28x28 output image</a:t>
            </a:r>
            <a:r>
              <a:rPr sz="2400" spc="-86" dirty="0">
                <a:latin typeface="Arial"/>
                <a:cs typeface="Arial"/>
              </a:rPr>
              <a:t>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90077" y="5048902"/>
            <a:ext cx="13525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0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876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657" y="22714"/>
            <a:ext cx="359181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</a:t>
            </a:r>
            <a:r>
              <a:rPr spc="-195" dirty="0">
                <a:solidFill>
                  <a:schemeClr val="bg1"/>
                </a:solidFill>
              </a:rPr>
              <a:t> </a:t>
            </a:r>
            <a:r>
              <a:rPr spc="-221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1066171" y="3026344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9287" y="2283310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171" y="2283310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6171" y="2283311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9286" y="3026344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0116" y="3883534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67940" y="3398476"/>
            <a:ext cx="1242536" cy="57150"/>
          </a:xfrm>
          <a:custGeom>
            <a:avLst/>
            <a:gdLst/>
            <a:ahLst/>
            <a:cxnLst/>
            <a:rect l="l" t="t" r="r" b="b"/>
            <a:pathLst>
              <a:path w="1656714" h="76200">
                <a:moveTo>
                  <a:pt x="1580170" y="0"/>
                </a:moveTo>
                <a:lnTo>
                  <a:pt x="1580170" y="76200"/>
                </a:lnTo>
                <a:lnTo>
                  <a:pt x="1630970" y="50800"/>
                </a:lnTo>
                <a:lnTo>
                  <a:pt x="1592870" y="50800"/>
                </a:lnTo>
                <a:lnTo>
                  <a:pt x="1592870" y="25400"/>
                </a:lnTo>
                <a:lnTo>
                  <a:pt x="1630970" y="25400"/>
                </a:lnTo>
                <a:lnTo>
                  <a:pt x="1580170" y="0"/>
                </a:lnTo>
                <a:close/>
              </a:path>
              <a:path w="1656714" h="76200">
                <a:moveTo>
                  <a:pt x="158017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580170" y="50800"/>
                </a:lnTo>
                <a:lnTo>
                  <a:pt x="1580170" y="25400"/>
                </a:lnTo>
                <a:close/>
              </a:path>
              <a:path w="1656714" h="76200">
                <a:moveTo>
                  <a:pt x="1630970" y="25400"/>
                </a:moveTo>
                <a:lnTo>
                  <a:pt x="1592870" y="25400"/>
                </a:lnTo>
                <a:lnTo>
                  <a:pt x="1592870" y="50800"/>
                </a:lnTo>
                <a:lnTo>
                  <a:pt x="1630970" y="50800"/>
                </a:lnTo>
                <a:lnTo>
                  <a:pt x="1656370" y="38100"/>
                </a:lnTo>
                <a:lnTo>
                  <a:pt x="163097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3106" y="2912407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65309" y="2048459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310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73106" y="2048459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73106" y="2048460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65308" y="2912406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78226" y="1226439"/>
            <a:ext cx="2276951" cy="743633"/>
          </a:xfrm>
          <a:prstGeom prst="rect">
            <a:avLst/>
          </a:prstGeom>
        </p:spPr>
        <p:txBody>
          <a:bodyPr vert="horz" wrap="square" lIns="0" tIns="25241" rIns="0" bIns="0" rtlCol="0">
            <a:spAutoFit/>
          </a:bodyPr>
          <a:lstStyle/>
          <a:p>
            <a:pPr marL="290513" marR="3810" indent="-281464">
              <a:lnSpc>
                <a:spcPts val="2843"/>
              </a:lnSpc>
              <a:spcBef>
                <a:spcPts val="199"/>
              </a:spcBef>
            </a:pPr>
            <a:r>
              <a:rPr sz="2400" spc="-120" dirty="0">
                <a:latin typeface="+mj-lt"/>
                <a:cs typeface="Arial"/>
              </a:rPr>
              <a:t>6 </a:t>
            </a:r>
            <a:r>
              <a:rPr sz="2400" spc="-56" dirty="0">
                <a:latin typeface="+mj-lt"/>
                <a:cs typeface="Arial"/>
              </a:rPr>
              <a:t>activation</a:t>
            </a:r>
            <a:r>
              <a:rPr sz="2400" spc="-188" dirty="0">
                <a:latin typeface="+mj-lt"/>
                <a:cs typeface="Arial"/>
              </a:rPr>
              <a:t> </a:t>
            </a:r>
            <a:r>
              <a:rPr sz="2400" spc="-135" dirty="0">
                <a:latin typeface="+mj-lt"/>
                <a:cs typeface="Arial"/>
              </a:rPr>
              <a:t>maps,  </a:t>
            </a:r>
            <a:r>
              <a:rPr sz="2400" spc="-150" dirty="0">
                <a:latin typeface="+mj-lt"/>
                <a:cs typeface="Arial"/>
              </a:rPr>
              <a:t>each</a:t>
            </a:r>
            <a:r>
              <a:rPr sz="2400" spc="-135" dirty="0">
                <a:latin typeface="+mj-lt"/>
                <a:cs typeface="Arial"/>
              </a:rPr>
              <a:t> </a:t>
            </a:r>
            <a:r>
              <a:rPr sz="2400" spc="-131" dirty="0">
                <a:latin typeface="+mj-lt"/>
                <a:cs typeface="Arial"/>
              </a:rPr>
              <a:t>1x28x28</a:t>
            </a:r>
            <a:endParaRPr sz="2400" dirty="0">
              <a:latin typeface="+mj-lt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2637" y="1750934"/>
            <a:ext cx="527542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449830" algn="l"/>
              </a:tabLst>
            </a:pPr>
            <a:r>
              <a:rPr sz="2400" spc="-131" dirty="0">
                <a:solidFill>
                  <a:srgbClr val="C00000"/>
                </a:solidFill>
                <a:latin typeface="+mj-lt"/>
                <a:cs typeface="Arial"/>
              </a:rPr>
              <a:t>3x32x32</a:t>
            </a:r>
            <a:r>
              <a:rPr sz="2400" spc="-116" dirty="0">
                <a:solidFill>
                  <a:srgbClr val="C00000"/>
                </a:solidFill>
                <a:latin typeface="+mj-lt"/>
                <a:cs typeface="Arial"/>
              </a:rPr>
              <a:t> </a:t>
            </a:r>
            <a:r>
              <a:rPr sz="2400" spc="-127" dirty="0">
                <a:solidFill>
                  <a:srgbClr val="C00000"/>
                </a:solidFill>
                <a:latin typeface="+mj-lt"/>
                <a:cs typeface="Arial"/>
              </a:rPr>
              <a:t>image	</a:t>
            </a:r>
            <a:r>
              <a:rPr sz="2400" spc="-135" dirty="0">
                <a:latin typeface="+mj-lt"/>
                <a:cs typeface="Arial"/>
              </a:rPr>
              <a:t>Also </a:t>
            </a:r>
            <a:r>
              <a:rPr sz="2400" spc="-68" dirty="0">
                <a:latin typeface="+mj-lt"/>
                <a:cs typeface="Arial"/>
              </a:rPr>
              <a:t>6-dim </a:t>
            </a:r>
            <a:r>
              <a:rPr sz="2400" spc="-127" dirty="0">
                <a:latin typeface="+mj-lt"/>
                <a:cs typeface="Arial"/>
              </a:rPr>
              <a:t>bias</a:t>
            </a:r>
            <a:r>
              <a:rPr sz="2400" spc="-184" dirty="0">
                <a:latin typeface="+mj-lt"/>
                <a:cs typeface="Arial"/>
              </a:rPr>
              <a:t> </a:t>
            </a:r>
            <a:r>
              <a:rPr sz="2400" spc="-64" dirty="0">
                <a:latin typeface="+mj-lt"/>
                <a:cs typeface="Arial"/>
              </a:rPr>
              <a:t>vector:</a:t>
            </a:r>
            <a:endParaRPr sz="2400" dirty="0">
              <a:latin typeface="+mj-lt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38229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69797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38229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229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38229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69797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73330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3" y="0"/>
                </a:lnTo>
                <a:lnTo>
                  <a:pt x="175423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04898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73330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0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3" y="200877"/>
                </a:lnTo>
                <a:lnTo>
                  <a:pt x="376300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73330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73330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04898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23733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4" y="0"/>
                </a:lnTo>
                <a:lnTo>
                  <a:pt x="122934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15935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3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3" y="2524312"/>
                </a:lnTo>
                <a:lnTo>
                  <a:pt x="1151933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373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4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2373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2373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15934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76094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4" y="0"/>
                </a:lnTo>
                <a:lnTo>
                  <a:pt x="122934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68294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3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3" y="2524312"/>
                </a:lnTo>
                <a:lnTo>
                  <a:pt x="1151933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7609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1" y="0"/>
                </a:lnTo>
                <a:lnTo>
                  <a:pt x="0" y="1151929"/>
                </a:lnTo>
                <a:lnTo>
                  <a:pt x="122934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7609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7609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68295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28453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20655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CDC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2845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FF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2845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2845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20655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80813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6" y="0"/>
                </a:lnTo>
                <a:lnTo>
                  <a:pt x="122936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3015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AEA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8081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6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8081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8081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3015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33173" y="2912675"/>
            <a:ext cx="92392" cy="1893570"/>
          </a:xfrm>
          <a:custGeom>
            <a:avLst/>
            <a:gdLst/>
            <a:ahLst/>
            <a:cxnLst/>
            <a:rect l="l" t="t" r="r" b="b"/>
            <a:pathLst>
              <a:path w="123190" h="2524760">
                <a:moveTo>
                  <a:pt x="0" y="0"/>
                </a:moveTo>
                <a:lnTo>
                  <a:pt x="122935" y="0"/>
                </a:lnTo>
                <a:lnTo>
                  <a:pt x="122935" y="2524312"/>
                </a:lnTo>
                <a:lnTo>
                  <a:pt x="0" y="2524312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925376" y="2048727"/>
            <a:ext cx="864394" cy="2757488"/>
          </a:xfrm>
          <a:custGeom>
            <a:avLst/>
            <a:gdLst/>
            <a:ahLst/>
            <a:cxnLst/>
            <a:rect l="l" t="t" r="r" b="b"/>
            <a:pathLst>
              <a:path w="1152525" h="3676650">
                <a:moveTo>
                  <a:pt x="1151931" y="0"/>
                </a:moveTo>
                <a:lnTo>
                  <a:pt x="0" y="1151929"/>
                </a:lnTo>
                <a:lnTo>
                  <a:pt x="0" y="3676242"/>
                </a:lnTo>
                <a:lnTo>
                  <a:pt x="1151931" y="2524312"/>
                </a:lnTo>
                <a:lnTo>
                  <a:pt x="1151931" y="0"/>
                </a:lnTo>
                <a:close/>
              </a:path>
            </a:pathLst>
          </a:custGeom>
          <a:solidFill>
            <a:srgbClr val="CBB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3317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1274867" y="0"/>
                </a:moveTo>
                <a:lnTo>
                  <a:pt x="1151933" y="0"/>
                </a:lnTo>
                <a:lnTo>
                  <a:pt x="0" y="1151929"/>
                </a:lnTo>
                <a:lnTo>
                  <a:pt x="122935" y="1151929"/>
                </a:lnTo>
                <a:lnTo>
                  <a:pt x="1274867" y="0"/>
                </a:lnTo>
                <a:close/>
              </a:path>
            </a:pathLst>
          </a:custGeom>
          <a:solidFill>
            <a:srgbClr val="FDEA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33173" y="2048727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1151929"/>
                </a:moveTo>
                <a:lnTo>
                  <a:pt x="1151932" y="0"/>
                </a:lnTo>
                <a:lnTo>
                  <a:pt x="1274868" y="0"/>
                </a:lnTo>
                <a:lnTo>
                  <a:pt x="1274868" y="2524313"/>
                </a:lnTo>
                <a:lnTo>
                  <a:pt x="122935" y="3676242"/>
                </a:lnTo>
                <a:lnTo>
                  <a:pt x="0" y="3676242"/>
                </a:lnTo>
                <a:lnTo>
                  <a:pt x="0" y="115192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33173" y="2048727"/>
            <a:ext cx="956310" cy="864394"/>
          </a:xfrm>
          <a:custGeom>
            <a:avLst/>
            <a:gdLst/>
            <a:ahLst/>
            <a:cxnLst/>
            <a:rect l="l" t="t" r="r" b="b"/>
            <a:pathLst>
              <a:path w="1275079" h="1152525">
                <a:moveTo>
                  <a:pt x="0" y="1151929"/>
                </a:moveTo>
                <a:lnTo>
                  <a:pt x="122935" y="1151929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25375" y="2912674"/>
            <a:ext cx="0" cy="1893570"/>
          </a:xfrm>
          <a:custGeom>
            <a:avLst/>
            <a:gdLst/>
            <a:ahLst/>
            <a:cxnLst/>
            <a:rect l="l" t="t" r="r" b="b"/>
            <a:pathLst>
              <a:path h="2524760">
                <a:moveTo>
                  <a:pt x="0" y="0"/>
                </a:moveTo>
                <a:lnTo>
                  <a:pt x="0" y="25243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12249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43818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12249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12249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12249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43817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6574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78142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DC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46574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FF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46574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46574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78142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81673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13242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AEA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81673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81673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81673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13241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20594" y="4733370"/>
            <a:ext cx="131921" cy="663416"/>
          </a:xfrm>
          <a:custGeom>
            <a:avLst/>
            <a:gdLst/>
            <a:ahLst/>
            <a:cxnLst/>
            <a:rect l="l" t="t" r="r" b="b"/>
            <a:pathLst>
              <a:path w="175895" h="884554">
                <a:moveTo>
                  <a:pt x="0" y="0"/>
                </a:moveTo>
                <a:lnTo>
                  <a:pt x="175425" y="0"/>
                </a:lnTo>
                <a:lnTo>
                  <a:pt x="175425" y="884040"/>
                </a:lnTo>
                <a:lnTo>
                  <a:pt x="0" y="884040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52163" y="4582712"/>
            <a:ext cx="150971" cy="813911"/>
          </a:xfrm>
          <a:custGeom>
            <a:avLst/>
            <a:gdLst/>
            <a:ahLst/>
            <a:cxnLst/>
            <a:rect l="l" t="t" r="r" b="b"/>
            <a:pathLst>
              <a:path w="201295" h="1085214">
                <a:moveTo>
                  <a:pt x="200877" y="0"/>
                </a:moveTo>
                <a:lnTo>
                  <a:pt x="0" y="200877"/>
                </a:lnTo>
                <a:lnTo>
                  <a:pt x="0" y="1084917"/>
                </a:lnTo>
                <a:lnTo>
                  <a:pt x="200877" y="884040"/>
                </a:lnTo>
                <a:lnTo>
                  <a:pt x="200877" y="0"/>
                </a:lnTo>
                <a:close/>
              </a:path>
            </a:pathLst>
          </a:custGeom>
          <a:solidFill>
            <a:srgbClr val="CBB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20594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376302" y="0"/>
                </a:moveTo>
                <a:lnTo>
                  <a:pt x="200877" y="0"/>
                </a:lnTo>
                <a:lnTo>
                  <a:pt x="0" y="200877"/>
                </a:lnTo>
                <a:lnTo>
                  <a:pt x="175425" y="200877"/>
                </a:lnTo>
                <a:lnTo>
                  <a:pt x="376302" y="0"/>
                </a:lnTo>
                <a:close/>
              </a:path>
            </a:pathLst>
          </a:custGeom>
          <a:solidFill>
            <a:srgbClr val="FDEA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20594" y="4582712"/>
            <a:ext cx="282416" cy="813911"/>
          </a:xfrm>
          <a:custGeom>
            <a:avLst/>
            <a:gdLst/>
            <a:ahLst/>
            <a:cxnLst/>
            <a:rect l="l" t="t" r="r" b="b"/>
            <a:pathLst>
              <a:path w="376554" h="1085214">
                <a:moveTo>
                  <a:pt x="0" y="200876"/>
                </a:moveTo>
                <a:lnTo>
                  <a:pt x="200877" y="0"/>
                </a:lnTo>
                <a:lnTo>
                  <a:pt x="376302" y="0"/>
                </a:lnTo>
                <a:lnTo>
                  <a:pt x="376302" y="884040"/>
                </a:lnTo>
                <a:lnTo>
                  <a:pt x="175424" y="1084917"/>
                </a:lnTo>
                <a:lnTo>
                  <a:pt x="0" y="1084917"/>
                </a:lnTo>
                <a:lnTo>
                  <a:pt x="0" y="20087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20594" y="4582712"/>
            <a:ext cx="282416" cy="150971"/>
          </a:xfrm>
          <a:custGeom>
            <a:avLst/>
            <a:gdLst/>
            <a:ahLst/>
            <a:cxnLst/>
            <a:rect l="l" t="t" r="r" b="b"/>
            <a:pathLst>
              <a:path w="376554" h="201295">
                <a:moveTo>
                  <a:pt x="0" y="200876"/>
                </a:moveTo>
                <a:lnTo>
                  <a:pt x="175424" y="200876"/>
                </a:lnTo>
                <a:lnTo>
                  <a:pt x="37630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52162" y="4733370"/>
            <a:ext cx="0" cy="663416"/>
          </a:xfrm>
          <a:custGeom>
            <a:avLst/>
            <a:gdLst/>
            <a:ahLst/>
            <a:cxnLst/>
            <a:rect l="l" t="t" r="r" b="b"/>
            <a:pathLst>
              <a:path h="884554">
                <a:moveTo>
                  <a:pt x="0" y="0"/>
                </a:moveTo>
                <a:lnTo>
                  <a:pt x="0" y="88404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3742990" y="3048671"/>
            <a:ext cx="1881664" cy="85055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9528" rIns="0" bIns="0" rtlCol="0">
            <a:spAutoFit/>
          </a:bodyPr>
          <a:lstStyle/>
          <a:p>
            <a:pPr marL="569595" marR="92869" indent="-470535">
              <a:lnSpc>
                <a:spcPts val="3225"/>
              </a:lnSpc>
              <a:spcBef>
                <a:spcPts val="233"/>
              </a:spcBef>
            </a:pPr>
            <a:r>
              <a:rPr sz="2700" spc="-330" dirty="0">
                <a:latin typeface="+mj-lt"/>
                <a:cs typeface="Arial"/>
              </a:rPr>
              <a:t>C</a:t>
            </a:r>
            <a:r>
              <a:rPr sz="2700" spc="-259" dirty="0">
                <a:latin typeface="+mj-lt"/>
                <a:cs typeface="Arial"/>
              </a:rPr>
              <a:t>o</a:t>
            </a:r>
            <a:r>
              <a:rPr sz="2700" spc="-135" dirty="0">
                <a:latin typeface="+mj-lt"/>
                <a:cs typeface="Arial"/>
              </a:rPr>
              <a:t>n</a:t>
            </a:r>
            <a:r>
              <a:rPr sz="2700" spc="-161" dirty="0">
                <a:latin typeface="+mj-lt"/>
                <a:cs typeface="Arial"/>
              </a:rPr>
              <a:t>v</a:t>
            </a:r>
            <a:r>
              <a:rPr sz="2700" spc="-79" dirty="0">
                <a:latin typeface="+mj-lt"/>
                <a:cs typeface="Arial"/>
              </a:rPr>
              <a:t>o</a:t>
            </a:r>
            <a:r>
              <a:rPr sz="2700" spc="15" dirty="0">
                <a:latin typeface="+mj-lt"/>
                <a:cs typeface="Arial"/>
              </a:rPr>
              <a:t>l</a:t>
            </a:r>
            <a:r>
              <a:rPr sz="2700" spc="-90" dirty="0">
                <a:latin typeface="+mj-lt"/>
                <a:cs typeface="Arial"/>
              </a:rPr>
              <a:t>u</a:t>
            </a:r>
            <a:r>
              <a:rPr sz="2700" spc="150" dirty="0">
                <a:latin typeface="+mj-lt"/>
                <a:cs typeface="Arial"/>
              </a:rPr>
              <a:t>t</a:t>
            </a:r>
            <a:r>
              <a:rPr sz="2700" spc="15" dirty="0">
                <a:latin typeface="+mj-lt"/>
                <a:cs typeface="Arial"/>
              </a:rPr>
              <a:t>i</a:t>
            </a:r>
            <a:r>
              <a:rPr sz="2700" spc="-79" dirty="0">
                <a:latin typeface="+mj-lt"/>
                <a:cs typeface="Arial"/>
              </a:rPr>
              <a:t>o</a:t>
            </a:r>
            <a:r>
              <a:rPr sz="2700" spc="-56" dirty="0">
                <a:latin typeface="+mj-lt"/>
                <a:cs typeface="Arial"/>
              </a:rPr>
              <a:t>n  </a:t>
            </a:r>
            <a:r>
              <a:rPr sz="2700" spc="-188" dirty="0">
                <a:latin typeface="+mj-lt"/>
                <a:cs typeface="Arial"/>
              </a:rPr>
              <a:t>Layer</a:t>
            </a:r>
            <a:endParaRPr sz="2700" dirty="0">
              <a:latin typeface="+mj-lt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740125" y="3470219"/>
            <a:ext cx="1242536" cy="57150"/>
          </a:xfrm>
          <a:custGeom>
            <a:avLst/>
            <a:gdLst/>
            <a:ahLst/>
            <a:cxnLst/>
            <a:rect l="l" t="t" r="r" b="b"/>
            <a:pathLst>
              <a:path w="1656715" h="76200">
                <a:moveTo>
                  <a:pt x="1580170" y="50799"/>
                </a:moveTo>
                <a:lnTo>
                  <a:pt x="1580170" y="76200"/>
                </a:lnTo>
                <a:lnTo>
                  <a:pt x="1630970" y="50800"/>
                </a:lnTo>
                <a:lnTo>
                  <a:pt x="1580170" y="50799"/>
                </a:lnTo>
                <a:close/>
              </a:path>
              <a:path w="1656715" h="76200">
                <a:moveTo>
                  <a:pt x="1580170" y="25399"/>
                </a:moveTo>
                <a:lnTo>
                  <a:pt x="1580170" y="50799"/>
                </a:lnTo>
                <a:lnTo>
                  <a:pt x="1592870" y="50800"/>
                </a:lnTo>
                <a:lnTo>
                  <a:pt x="1592870" y="25400"/>
                </a:lnTo>
                <a:lnTo>
                  <a:pt x="1580170" y="25399"/>
                </a:lnTo>
                <a:close/>
              </a:path>
              <a:path w="1656715" h="76200">
                <a:moveTo>
                  <a:pt x="1580170" y="0"/>
                </a:moveTo>
                <a:lnTo>
                  <a:pt x="1580170" y="25399"/>
                </a:lnTo>
                <a:lnTo>
                  <a:pt x="1592870" y="25400"/>
                </a:lnTo>
                <a:lnTo>
                  <a:pt x="1592870" y="50800"/>
                </a:lnTo>
                <a:lnTo>
                  <a:pt x="1630973" y="50798"/>
                </a:lnTo>
                <a:lnTo>
                  <a:pt x="1656370" y="38100"/>
                </a:lnTo>
                <a:lnTo>
                  <a:pt x="1580170" y="0"/>
                </a:lnTo>
                <a:close/>
              </a:path>
              <a:path w="1656715" h="76200">
                <a:moveTo>
                  <a:pt x="0" y="25398"/>
                </a:moveTo>
                <a:lnTo>
                  <a:pt x="0" y="50798"/>
                </a:lnTo>
                <a:lnTo>
                  <a:pt x="1580170" y="50799"/>
                </a:lnTo>
                <a:lnTo>
                  <a:pt x="1580170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85077" y="4005809"/>
            <a:ext cx="57150" cy="484823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50800" y="63499"/>
                </a:moveTo>
                <a:lnTo>
                  <a:pt x="25400" y="63499"/>
                </a:lnTo>
                <a:lnTo>
                  <a:pt x="25398" y="646289"/>
                </a:lnTo>
                <a:lnTo>
                  <a:pt x="50798" y="646289"/>
                </a:lnTo>
                <a:lnTo>
                  <a:pt x="50800" y="63499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199"/>
                </a:lnTo>
                <a:lnTo>
                  <a:pt x="25399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46429">
                <a:moveTo>
                  <a:pt x="69850" y="63499"/>
                </a:moveTo>
                <a:lnTo>
                  <a:pt x="50800" y="63499"/>
                </a:lnTo>
                <a:lnTo>
                  <a:pt x="50799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4072900" y="2225718"/>
          <a:ext cx="1290640" cy="216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2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" name="object 89"/>
          <p:cNvSpPr/>
          <p:nvPr/>
        </p:nvSpPr>
        <p:spPr>
          <a:xfrm>
            <a:off x="4680957" y="2493085"/>
            <a:ext cx="57150" cy="517208"/>
          </a:xfrm>
          <a:custGeom>
            <a:avLst/>
            <a:gdLst/>
            <a:ahLst/>
            <a:cxnLst/>
            <a:rect l="l" t="t" r="r" b="b"/>
            <a:pathLst>
              <a:path w="76200" h="689610">
                <a:moveTo>
                  <a:pt x="25400" y="613206"/>
                </a:moveTo>
                <a:lnTo>
                  <a:pt x="0" y="613206"/>
                </a:lnTo>
                <a:lnTo>
                  <a:pt x="38100" y="689406"/>
                </a:lnTo>
                <a:lnTo>
                  <a:pt x="69850" y="625906"/>
                </a:lnTo>
                <a:lnTo>
                  <a:pt x="25400" y="625906"/>
                </a:lnTo>
                <a:lnTo>
                  <a:pt x="25400" y="613206"/>
                </a:lnTo>
                <a:close/>
              </a:path>
              <a:path w="76200" h="689610">
                <a:moveTo>
                  <a:pt x="50800" y="0"/>
                </a:moveTo>
                <a:lnTo>
                  <a:pt x="25400" y="0"/>
                </a:lnTo>
                <a:lnTo>
                  <a:pt x="25400" y="625906"/>
                </a:lnTo>
                <a:lnTo>
                  <a:pt x="50800" y="625906"/>
                </a:lnTo>
                <a:lnTo>
                  <a:pt x="50800" y="0"/>
                </a:lnTo>
                <a:close/>
              </a:path>
              <a:path w="76200" h="689610">
                <a:moveTo>
                  <a:pt x="76200" y="613206"/>
                </a:moveTo>
                <a:lnTo>
                  <a:pt x="50800" y="613206"/>
                </a:lnTo>
                <a:lnTo>
                  <a:pt x="50800" y="625906"/>
                </a:lnTo>
                <a:lnTo>
                  <a:pt x="69850" y="625906"/>
                </a:lnTo>
                <a:lnTo>
                  <a:pt x="76200" y="6132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790781" y="4608302"/>
            <a:ext cx="1228070" cy="740717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165259" marR="3810" indent="-156209">
              <a:lnSpc>
                <a:spcPts val="2865"/>
              </a:lnSpc>
              <a:spcBef>
                <a:spcPts val="68"/>
              </a:spcBef>
            </a:pPr>
            <a:r>
              <a:rPr sz="2400" spc="-124" dirty="0">
                <a:latin typeface="+mj-lt"/>
                <a:cs typeface="Arial"/>
              </a:rPr>
              <a:t>6x3x5x5  </a:t>
            </a:r>
            <a:r>
              <a:rPr sz="2400" spc="-30" dirty="0">
                <a:latin typeface="+mj-lt"/>
                <a:cs typeface="Arial"/>
              </a:rPr>
              <a:t>filters</a:t>
            </a:r>
            <a:endParaRPr sz="2400" dirty="0">
              <a:latin typeface="+mj-lt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684333" y="4655710"/>
            <a:ext cx="25003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159314" y="4825329"/>
            <a:ext cx="3085147" cy="740717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104299" marR="3810" indent="-95250">
              <a:lnSpc>
                <a:spcPts val="2865"/>
              </a:lnSpc>
              <a:spcBef>
                <a:spcPts val="68"/>
              </a:spcBef>
            </a:pPr>
            <a:r>
              <a:rPr sz="2400" spc="-176" dirty="0">
                <a:latin typeface="+mj-lt"/>
                <a:cs typeface="Arial"/>
              </a:rPr>
              <a:t>Stack </a:t>
            </a:r>
            <a:r>
              <a:rPr sz="2400" spc="-79" dirty="0">
                <a:latin typeface="+mj-lt"/>
                <a:cs typeface="Arial"/>
              </a:rPr>
              <a:t>activations </a:t>
            </a:r>
            <a:r>
              <a:rPr sz="2400" spc="23" dirty="0">
                <a:latin typeface="+mj-lt"/>
                <a:cs typeface="Arial"/>
              </a:rPr>
              <a:t>to </a:t>
            </a:r>
            <a:r>
              <a:rPr sz="2400" spc="-83" dirty="0">
                <a:latin typeface="+mj-lt"/>
                <a:cs typeface="Arial"/>
              </a:rPr>
              <a:t>get</a:t>
            </a:r>
            <a:r>
              <a:rPr sz="2400" spc="-289" dirty="0">
                <a:latin typeface="+mj-lt"/>
                <a:cs typeface="Arial"/>
              </a:rPr>
              <a:t> </a:t>
            </a:r>
            <a:r>
              <a:rPr sz="2400" spc="-188" dirty="0">
                <a:latin typeface="+mj-lt"/>
                <a:cs typeface="Arial"/>
              </a:rPr>
              <a:t>a  </a:t>
            </a:r>
            <a:r>
              <a:rPr sz="2400" spc="-131" dirty="0">
                <a:latin typeface="+mj-lt"/>
                <a:cs typeface="Arial"/>
              </a:rPr>
              <a:t>6x28x28 </a:t>
            </a:r>
            <a:r>
              <a:rPr sz="2400" spc="-4" dirty="0">
                <a:latin typeface="+mj-lt"/>
                <a:cs typeface="Arial"/>
              </a:rPr>
              <a:t>output</a:t>
            </a:r>
            <a:r>
              <a:rPr sz="2400" spc="-139" dirty="0">
                <a:latin typeface="+mj-lt"/>
                <a:cs typeface="Arial"/>
              </a:rPr>
              <a:t> </a:t>
            </a:r>
            <a:r>
              <a:rPr sz="2400" spc="-86" dirty="0">
                <a:latin typeface="+mj-lt"/>
                <a:cs typeface="Arial"/>
              </a:rPr>
              <a:t>image!</a:t>
            </a:r>
            <a:endParaRPr sz="2400" dirty="0">
              <a:latin typeface="+mj-lt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90077" y="5048902"/>
            <a:ext cx="13525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49"/>
              </a:lnSpc>
            </a:pPr>
            <a:r>
              <a:rPr spc="-90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354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41" y="2579382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9256" y="1836348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141" y="1836349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141" y="1836348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141" y="1836349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9255" y="2579382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60085" y="2579382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3200" y="1836348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0085" y="1836349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0085" y="1836348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60085" y="1836349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73200" y="2579382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02571" y="2655563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29"/>
                </a:lnTo>
                <a:lnTo>
                  <a:pt x="0" y="268552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5686" y="1912529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4" h="3676650">
                <a:moveTo>
                  <a:pt x="990714" y="0"/>
                </a:moveTo>
                <a:lnTo>
                  <a:pt x="0" y="990711"/>
                </a:lnTo>
                <a:lnTo>
                  <a:pt x="0" y="3676241"/>
                </a:lnTo>
                <a:lnTo>
                  <a:pt x="990714" y="2685529"/>
                </a:lnTo>
                <a:lnTo>
                  <a:pt x="990714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02571" y="1912530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02571" y="1912529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02571" y="1912530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15686" y="2655563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517589" y="2872359"/>
            <a:ext cx="30718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405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88265" y="-2128"/>
            <a:ext cx="4353845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Stacking </a:t>
            </a:r>
            <a:r>
              <a:rPr spc="-143" dirty="0">
                <a:solidFill>
                  <a:schemeClr val="bg1"/>
                </a:solidFill>
              </a:rPr>
              <a:t>Convolutions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833782" y="2993247"/>
            <a:ext cx="682466" cy="33903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716" rIns="0" bIns="0" rtlCol="0">
            <a:spAutoFit/>
          </a:bodyPr>
          <a:lstStyle/>
          <a:p>
            <a:pPr marL="68580">
              <a:spcBef>
                <a:spcPts val="124"/>
              </a:spcBef>
            </a:pPr>
            <a:r>
              <a:rPr sz="2100" spc="-169" dirty="0">
                <a:latin typeface="Arial"/>
                <a:cs typeface="Arial"/>
              </a:rPr>
              <a:t>Conv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06257" y="3161279"/>
            <a:ext cx="427673" cy="57150"/>
          </a:xfrm>
          <a:custGeom>
            <a:avLst/>
            <a:gdLst/>
            <a:ahLst/>
            <a:cxnLst/>
            <a:rect l="l" t="t" r="r" b="b"/>
            <a:pathLst>
              <a:path w="570230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30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30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30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16110" y="3163451"/>
            <a:ext cx="409575" cy="5715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472876" y="2993247"/>
            <a:ext cx="682466" cy="33903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716" rIns="0" bIns="0" rtlCol="0">
            <a:spAutoFit/>
          </a:bodyPr>
          <a:lstStyle/>
          <a:p>
            <a:pPr marL="68104">
              <a:spcBef>
                <a:spcPts val="124"/>
              </a:spcBef>
            </a:pPr>
            <a:r>
              <a:rPr sz="2100" spc="-169" dirty="0">
                <a:latin typeface="Arial"/>
                <a:cs typeface="Arial"/>
              </a:rPr>
              <a:t>Conv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45351" y="3161279"/>
            <a:ext cx="427673" cy="57150"/>
          </a:xfrm>
          <a:custGeom>
            <a:avLst/>
            <a:gdLst/>
            <a:ahLst/>
            <a:cxnLst/>
            <a:rect l="l" t="t" r="r" b="b"/>
            <a:pathLst>
              <a:path w="570229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29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29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29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55205" y="3163451"/>
            <a:ext cx="409575" cy="5715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206019" y="2993247"/>
            <a:ext cx="682466" cy="33903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716" rIns="0" bIns="0" rtlCol="0">
            <a:spAutoFit/>
          </a:bodyPr>
          <a:lstStyle/>
          <a:p>
            <a:pPr marL="68104">
              <a:spcBef>
                <a:spcPts val="124"/>
              </a:spcBef>
            </a:pPr>
            <a:r>
              <a:rPr sz="2100" spc="-169" dirty="0">
                <a:latin typeface="Arial"/>
                <a:cs typeface="Arial"/>
              </a:rPr>
              <a:t>Conv</a:t>
            </a:r>
            <a:endParaRPr sz="21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78495" y="3161279"/>
            <a:ext cx="427673" cy="57150"/>
          </a:xfrm>
          <a:custGeom>
            <a:avLst/>
            <a:gdLst/>
            <a:ahLst/>
            <a:cxnLst/>
            <a:rect l="l" t="t" r="r" b="b"/>
            <a:pathLst>
              <a:path w="570229" h="76200">
                <a:moveTo>
                  <a:pt x="545084" y="25309"/>
                </a:moveTo>
                <a:lnTo>
                  <a:pt x="506444" y="25309"/>
                </a:lnTo>
                <a:lnTo>
                  <a:pt x="506622" y="50709"/>
                </a:lnTo>
                <a:lnTo>
                  <a:pt x="493922" y="50798"/>
                </a:lnTo>
                <a:lnTo>
                  <a:pt x="494099" y="76197"/>
                </a:lnTo>
                <a:lnTo>
                  <a:pt x="570031" y="37566"/>
                </a:lnTo>
                <a:lnTo>
                  <a:pt x="545084" y="25309"/>
                </a:lnTo>
                <a:close/>
              </a:path>
              <a:path w="570229" h="76200">
                <a:moveTo>
                  <a:pt x="493745" y="25398"/>
                </a:moveTo>
                <a:lnTo>
                  <a:pt x="0" y="28850"/>
                </a:lnTo>
                <a:lnTo>
                  <a:pt x="177" y="54249"/>
                </a:lnTo>
                <a:lnTo>
                  <a:pt x="493922" y="50798"/>
                </a:lnTo>
                <a:lnTo>
                  <a:pt x="493745" y="25398"/>
                </a:lnTo>
                <a:close/>
              </a:path>
              <a:path w="570229" h="76200">
                <a:moveTo>
                  <a:pt x="506444" y="25309"/>
                </a:moveTo>
                <a:lnTo>
                  <a:pt x="493745" y="25398"/>
                </a:lnTo>
                <a:lnTo>
                  <a:pt x="493922" y="50798"/>
                </a:lnTo>
                <a:lnTo>
                  <a:pt x="506622" y="50709"/>
                </a:lnTo>
                <a:lnTo>
                  <a:pt x="506444" y="25309"/>
                </a:lnTo>
                <a:close/>
              </a:path>
              <a:path w="570229" h="76200">
                <a:moveTo>
                  <a:pt x="493567" y="0"/>
                </a:moveTo>
                <a:lnTo>
                  <a:pt x="493745" y="25398"/>
                </a:lnTo>
                <a:lnTo>
                  <a:pt x="545084" y="25309"/>
                </a:lnTo>
                <a:lnTo>
                  <a:pt x="493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8346" y="3163451"/>
            <a:ext cx="409575" cy="5715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935" y="0"/>
                </a:moveTo>
                <a:lnTo>
                  <a:pt x="469750" y="25400"/>
                </a:lnTo>
                <a:lnTo>
                  <a:pt x="482450" y="25492"/>
                </a:lnTo>
                <a:lnTo>
                  <a:pt x="482264" y="50891"/>
                </a:lnTo>
                <a:lnTo>
                  <a:pt x="469564" y="50891"/>
                </a:lnTo>
                <a:lnTo>
                  <a:pt x="469379" y="76198"/>
                </a:lnTo>
                <a:lnTo>
                  <a:pt x="520931" y="50891"/>
                </a:lnTo>
                <a:lnTo>
                  <a:pt x="482264" y="50891"/>
                </a:lnTo>
                <a:lnTo>
                  <a:pt x="521120" y="50798"/>
                </a:lnTo>
                <a:lnTo>
                  <a:pt x="545854" y="38656"/>
                </a:lnTo>
                <a:lnTo>
                  <a:pt x="469935" y="0"/>
                </a:lnTo>
                <a:close/>
              </a:path>
              <a:path w="546100" h="76200">
                <a:moveTo>
                  <a:pt x="469750" y="25400"/>
                </a:moveTo>
                <a:lnTo>
                  <a:pt x="469564" y="50798"/>
                </a:lnTo>
                <a:lnTo>
                  <a:pt x="482264" y="50891"/>
                </a:lnTo>
                <a:lnTo>
                  <a:pt x="482450" y="25492"/>
                </a:lnTo>
                <a:lnTo>
                  <a:pt x="469750" y="25400"/>
                </a:lnTo>
                <a:close/>
              </a:path>
              <a:path w="546100" h="76200">
                <a:moveTo>
                  <a:pt x="185" y="21972"/>
                </a:moveTo>
                <a:lnTo>
                  <a:pt x="0" y="47371"/>
                </a:lnTo>
                <a:lnTo>
                  <a:pt x="469564" y="50798"/>
                </a:lnTo>
                <a:lnTo>
                  <a:pt x="469750" y="25400"/>
                </a:lnTo>
                <a:lnTo>
                  <a:pt x="185" y="2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5">
            <a:extLst>
              <a:ext uri="{FF2B5EF4-FFF2-40B4-BE49-F238E27FC236}">
                <a16:creationId xmlns:a16="http://schemas.microsoft.com/office/drawing/2014/main" id="{854A3B82-25AA-4E44-80E4-7725B46100A3}"/>
              </a:ext>
            </a:extLst>
          </p:cNvPr>
          <p:cNvSpPr txBox="1"/>
          <p:nvPr/>
        </p:nvSpPr>
        <p:spPr>
          <a:xfrm>
            <a:off x="4451405" y="957452"/>
            <a:ext cx="2662238" cy="55774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800"/>
              </a:lnSpc>
              <a:spcBef>
                <a:spcPts val="56"/>
              </a:spcBef>
            </a:pPr>
            <a:r>
              <a:rPr b="1" spc="-94" dirty="0">
                <a:solidFill>
                  <a:srgbClr val="0070C0"/>
                </a:solidFill>
                <a:latin typeface="+mn-lt"/>
                <a:cs typeface="Arial"/>
              </a:rPr>
              <a:t>Q</a:t>
            </a:r>
            <a:r>
              <a:rPr spc="-94" dirty="0">
                <a:solidFill>
                  <a:srgbClr val="0070C0"/>
                </a:solidFill>
                <a:latin typeface="+mn-lt"/>
                <a:cs typeface="Arial"/>
              </a:rPr>
              <a:t>: </a:t>
            </a:r>
            <a:r>
              <a:rPr spc="-53" dirty="0">
                <a:solidFill>
                  <a:srgbClr val="0070C0"/>
                </a:solidFill>
                <a:latin typeface="+mn-lt"/>
                <a:cs typeface="Arial"/>
              </a:rPr>
              <a:t>What </a:t>
            </a:r>
            <a:r>
              <a:rPr spc="-98" dirty="0">
                <a:solidFill>
                  <a:srgbClr val="0070C0"/>
                </a:solidFill>
                <a:latin typeface="+mn-lt"/>
                <a:cs typeface="Arial"/>
              </a:rPr>
              <a:t>happens </a:t>
            </a:r>
            <a:r>
              <a:rPr spc="30" dirty="0">
                <a:solidFill>
                  <a:srgbClr val="0070C0"/>
                </a:solidFill>
                <a:latin typeface="+mn-lt"/>
                <a:cs typeface="Arial"/>
              </a:rPr>
              <a:t>if </a:t>
            </a:r>
            <a:r>
              <a:rPr spc="-71" dirty="0">
                <a:solidFill>
                  <a:srgbClr val="0070C0"/>
                </a:solidFill>
                <a:latin typeface="+mn-lt"/>
                <a:cs typeface="Arial"/>
              </a:rPr>
              <a:t>we</a:t>
            </a:r>
            <a:r>
              <a:rPr spc="-323" dirty="0">
                <a:solidFill>
                  <a:srgbClr val="0070C0"/>
                </a:solidFill>
                <a:latin typeface="+mn-lt"/>
                <a:cs typeface="Arial"/>
              </a:rPr>
              <a:t> </a:t>
            </a:r>
            <a:r>
              <a:rPr spc="-101" dirty="0">
                <a:solidFill>
                  <a:srgbClr val="0070C0"/>
                </a:solidFill>
                <a:latin typeface="+mn-lt"/>
                <a:cs typeface="Arial"/>
              </a:rPr>
              <a:t>stack  </a:t>
            </a:r>
            <a:r>
              <a:rPr spc="4" dirty="0">
                <a:solidFill>
                  <a:srgbClr val="0070C0"/>
                </a:solidFill>
                <a:latin typeface="+mn-lt"/>
                <a:cs typeface="Arial"/>
              </a:rPr>
              <a:t>two </a:t>
            </a:r>
            <a:r>
              <a:rPr spc="-49" dirty="0">
                <a:solidFill>
                  <a:srgbClr val="0070C0"/>
                </a:solidFill>
                <a:latin typeface="+mn-lt"/>
                <a:cs typeface="Arial"/>
              </a:rPr>
              <a:t>convolution</a:t>
            </a:r>
            <a:r>
              <a:rPr spc="-210" dirty="0">
                <a:solidFill>
                  <a:srgbClr val="0070C0"/>
                </a:solidFill>
                <a:latin typeface="+mn-lt"/>
                <a:cs typeface="Arial"/>
              </a:rPr>
              <a:t> </a:t>
            </a:r>
            <a:r>
              <a:rPr spc="-109" dirty="0">
                <a:solidFill>
                  <a:srgbClr val="0070C0"/>
                </a:solidFill>
                <a:latin typeface="+mn-lt"/>
                <a:cs typeface="Arial"/>
              </a:rPr>
              <a:t>layers?</a:t>
            </a:r>
            <a:endParaRPr dirty="0">
              <a:solidFill>
                <a:srgbClr val="0070C0"/>
              </a:solidFill>
              <a:latin typeface="+mn-lt"/>
              <a:cs typeface="Arial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0C951EB2-3B31-5A4F-AA4E-C830ACFA29F2}"/>
              </a:ext>
            </a:extLst>
          </p:cNvPr>
          <p:cNvSpPr txBox="1"/>
          <p:nvPr/>
        </p:nvSpPr>
        <p:spPr>
          <a:xfrm>
            <a:off x="4451405" y="1508379"/>
            <a:ext cx="293655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16" dirty="0">
                <a:solidFill>
                  <a:srgbClr val="C00000"/>
                </a:solidFill>
                <a:latin typeface="+mn-lt"/>
                <a:cs typeface="Arial"/>
              </a:rPr>
              <a:t>A</a:t>
            </a:r>
            <a:r>
              <a:rPr spc="-116" dirty="0">
                <a:solidFill>
                  <a:srgbClr val="C00000"/>
                </a:solidFill>
                <a:latin typeface="+mn-lt"/>
                <a:cs typeface="Arial"/>
              </a:rPr>
              <a:t>: </a:t>
            </a:r>
            <a:r>
              <a:rPr spc="-139" dirty="0">
                <a:solidFill>
                  <a:srgbClr val="C00000"/>
                </a:solidFill>
                <a:latin typeface="+mn-lt"/>
                <a:cs typeface="Arial"/>
              </a:rPr>
              <a:t>We </a:t>
            </a:r>
            <a:r>
              <a:rPr spc="-64" dirty="0">
                <a:solidFill>
                  <a:srgbClr val="C00000"/>
                </a:solidFill>
                <a:latin typeface="+mn-lt"/>
                <a:cs typeface="Arial"/>
              </a:rPr>
              <a:t>get </a:t>
            </a:r>
            <a:r>
              <a:rPr spc="-41" dirty="0">
                <a:solidFill>
                  <a:srgbClr val="C00000"/>
                </a:solidFill>
                <a:latin typeface="+mn-lt"/>
                <a:cs typeface="Arial"/>
              </a:rPr>
              <a:t>another</a:t>
            </a:r>
            <a:r>
              <a:rPr spc="-94" dirty="0">
                <a:solidFill>
                  <a:srgbClr val="C00000"/>
                </a:solidFill>
                <a:latin typeface="+mn-lt"/>
                <a:cs typeface="Arial"/>
              </a:rPr>
              <a:t> </a:t>
            </a:r>
            <a:r>
              <a:rPr spc="-38" dirty="0">
                <a:solidFill>
                  <a:srgbClr val="C00000"/>
                </a:solidFill>
                <a:latin typeface="+mn-lt"/>
                <a:cs typeface="Arial"/>
              </a:rPr>
              <a:t>convolution!</a:t>
            </a:r>
            <a:endParaRPr dirty="0">
              <a:solidFill>
                <a:srgbClr val="C00000"/>
              </a:solidFill>
              <a:latin typeface="+mn-lt"/>
              <a:cs typeface="Arial"/>
            </a:endParaRPr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D84E7C0F-7001-0948-ACA8-FF8B18A3D4EB}"/>
              </a:ext>
            </a:extLst>
          </p:cNvPr>
          <p:cNvSpPr txBox="1"/>
          <p:nvPr/>
        </p:nvSpPr>
        <p:spPr>
          <a:xfrm>
            <a:off x="2726016" y="5056252"/>
            <a:ext cx="426644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cs typeface="Arial"/>
              </a:rPr>
              <a:t>Convolution is a linear operation!</a:t>
            </a:r>
            <a:endParaRPr dirty="0">
              <a:solidFill>
                <a:srgbClr val="C00000"/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59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6" y="-89109"/>
            <a:ext cx="6477000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Knowledge from Decades of Research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CB8F57-C6AF-40BD-A87C-F11445795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280" y="901491"/>
            <a:ext cx="9192280" cy="990600"/>
          </a:xfrm>
        </p:spPr>
        <p:txBody>
          <a:bodyPr/>
          <a:lstStyle/>
          <a:p>
            <a:pPr lvl="1"/>
            <a:r>
              <a:rPr lang="en-US" dirty="0"/>
              <a:t>Perceptron [Rosenblatt, 1957] </a:t>
            </a:r>
          </a:p>
          <a:p>
            <a:pPr lvl="1" indent="-342900"/>
            <a:endParaRPr lang="en-US" altLang="zh-CN" dirty="0">
              <a:solidFill>
                <a:srgbClr val="FF0000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Progress in the 1980s-1990s. </a:t>
            </a:r>
            <a:r>
              <a:rPr lang="en-US" altLang="zh-CN" dirty="0" err="1">
                <a:solidFill>
                  <a:srgbClr val="064339"/>
                </a:solidFill>
              </a:rPr>
              <a:t>Bengio</a:t>
            </a:r>
            <a:r>
              <a:rPr lang="en-US" altLang="zh-CN" dirty="0">
                <a:solidFill>
                  <a:srgbClr val="064339"/>
                </a:solidFill>
              </a:rPr>
              <a:t>, Hinton, </a:t>
            </a:r>
            <a:r>
              <a:rPr lang="en-US" altLang="zh-CN" dirty="0" err="1">
                <a:solidFill>
                  <a:srgbClr val="064339"/>
                </a:solidFill>
              </a:rPr>
              <a:t>Lecun</a:t>
            </a:r>
            <a:r>
              <a:rPr lang="en-US" altLang="zh-CN" dirty="0">
                <a:solidFill>
                  <a:srgbClr val="064339"/>
                </a:solidFill>
              </a:rPr>
              <a:t> (Turing Awards 2018)</a:t>
            </a:r>
          </a:p>
          <a:p>
            <a:pPr lvl="1" indent="-342900"/>
            <a:endParaRPr lang="en-US" altLang="zh-CN" dirty="0">
              <a:solidFill>
                <a:srgbClr val="FF0000"/>
              </a:solidFill>
            </a:endParaRPr>
          </a:p>
          <a:p>
            <a:pPr lvl="1" indent="-342900"/>
            <a:r>
              <a:rPr lang="en-US" altLang="zh-CN" dirty="0">
                <a:solidFill>
                  <a:srgbClr val="064339"/>
                </a:solidFill>
              </a:rPr>
              <a:t>Took off again (seriously) in after 2010+ because of…</a:t>
            </a:r>
            <a:r>
              <a:rPr lang="en-US" altLang="zh-CN" dirty="0" err="1">
                <a:solidFill>
                  <a:srgbClr val="064339"/>
                </a:solidFill>
              </a:rPr>
              <a:t>imageNet</a:t>
            </a:r>
            <a:endParaRPr lang="en-US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41" y="2579382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80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9256" y="1836348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C4A4A4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141" y="1836349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F6D6D6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141" y="1836348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80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141" y="1836349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80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9255" y="2579382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60085" y="2579382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30"/>
                </a:lnTo>
                <a:lnTo>
                  <a:pt x="0" y="268553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3200" y="1836348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5" h="3676650">
                <a:moveTo>
                  <a:pt x="990714" y="0"/>
                </a:moveTo>
                <a:lnTo>
                  <a:pt x="0" y="990711"/>
                </a:lnTo>
                <a:lnTo>
                  <a:pt x="0" y="3676242"/>
                </a:lnTo>
                <a:lnTo>
                  <a:pt x="990714" y="2685530"/>
                </a:lnTo>
                <a:lnTo>
                  <a:pt x="990714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0085" y="1836349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0085" y="1836348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60085" y="1836349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73200" y="2579382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02571" y="2655563"/>
            <a:ext cx="213360" cy="2014538"/>
          </a:xfrm>
          <a:custGeom>
            <a:avLst/>
            <a:gdLst/>
            <a:ahLst/>
            <a:cxnLst/>
            <a:rect l="l" t="t" r="r" b="b"/>
            <a:pathLst>
              <a:path w="284479" h="2686050">
                <a:moveTo>
                  <a:pt x="0" y="0"/>
                </a:moveTo>
                <a:lnTo>
                  <a:pt x="284153" y="0"/>
                </a:lnTo>
                <a:lnTo>
                  <a:pt x="284153" y="2685529"/>
                </a:lnTo>
                <a:lnTo>
                  <a:pt x="0" y="268552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5686" y="1912529"/>
            <a:ext cx="743426" cy="2757488"/>
          </a:xfrm>
          <a:custGeom>
            <a:avLst/>
            <a:gdLst/>
            <a:ahLst/>
            <a:cxnLst/>
            <a:rect l="l" t="t" r="r" b="b"/>
            <a:pathLst>
              <a:path w="991234" h="3676650">
                <a:moveTo>
                  <a:pt x="990714" y="0"/>
                </a:moveTo>
                <a:lnTo>
                  <a:pt x="0" y="990711"/>
                </a:lnTo>
                <a:lnTo>
                  <a:pt x="0" y="3676241"/>
                </a:lnTo>
                <a:lnTo>
                  <a:pt x="990714" y="2685529"/>
                </a:lnTo>
                <a:lnTo>
                  <a:pt x="990714" y="0"/>
                </a:lnTo>
                <a:close/>
              </a:path>
            </a:pathLst>
          </a:custGeom>
          <a:solidFill>
            <a:srgbClr val="AEB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02571" y="1912530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1274867" y="0"/>
                </a:moveTo>
                <a:lnTo>
                  <a:pt x="990714" y="0"/>
                </a:lnTo>
                <a:lnTo>
                  <a:pt x="0" y="990711"/>
                </a:lnTo>
                <a:lnTo>
                  <a:pt x="284153" y="990711"/>
                </a:lnTo>
                <a:lnTo>
                  <a:pt x="1274867" y="0"/>
                </a:lnTo>
                <a:close/>
              </a:path>
            </a:pathLst>
          </a:custGeom>
          <a:solidFill>
            <a:srgbClr val="E0EE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02571" y="1912529"/>
            <a:ext cx="956310" cy="2757488"/>
          </a:xfrm>
          <a:custGeom>
            <a:avLst/>
            <a:gdLst/>
            <a:ahLst/>
            <a:cxnLst/>
            <a:rect l="l" t="t" r="r" b="b"/>
            <a:pathLst>
              <a:path w="1275079" h="3676650">
                <a:moveTo>
                  <a:pt x="0" y="990711"/>
                </a:moveTo>
                <a:lnTo>
                  <a:pt x="990714" y="0"/>
                </a:lnTo>
                <a:lnTo>
                  <a:pt x="1274868" y="0"/>
                </a:lnTo>
                <a:lnTo>
                  <a:pt x="1274868" y="2685530"/>
                </a:lnTo>
                <a:lnTo>
                  <a:pt x="284153" y="3676242"/>
                </a:lnTo>
                <a:lnTo>
                  <a:pt x="0" y="3676242"/>
                </a:lnTo>
                <a:lnTo>
                  <a:pt x="0" y="99071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02571" y="1912530"/>
            <a:ext cx="956310" cy="743426"/>
          </a:xfrm>
          <a:custGeom>
            <a:avLst/>
            <a:gdLst/>
            <a:ahLst/>
            <a:cxnLst/>
            <a:rect l="l" t="t" r="r" b="b"/>
            <a:pathLst>
              <a:path w="1275079" h="991235">
                <a:moveTo>
                  <a:pt x="0" y="990711"/>
                </a:moveTo>
                <a:lnTo>
                  <a:pt x="284153" y="990711"/>
                </a:lnTo>
                <a:lnTo>
                  <a:pt x="12748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15686" y="2655563"/>
            <a:ext cx="0" cy="2014538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3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87921" y="0"/>
            <a:ext cx="483793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Stacking </a:t>
            </a:r>
            <a:r>
              <a:rPr spc="-143" dirty="0">
                <a:solidFill>
                  <a:schemeClr val="bg1"/>
                </a:solidFill>
              </a:rPr>
              <a:t>Convolutions</a:t>
            </a: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55B9F553-7BB6-9043-8C67-B273F1C00E6C}"/>
              </a:ext>
            </a:extLst>
          </p:cNvPr>
          <p:cNvSpPr txBox="1"/>
          <p:nvPr/>
        </p:nvSpPr>
        <p:spPr>
          <a:xfrm>
            <a:off x="8517589" y="2872359"/>
            <a:ext cx="30718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405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26">
            <a:extLst>
              <a:ext uri="{FF2B5EF4-FFF2-40B4-BE49-F238E27FC236}">
                <a16:creationId xmlns:a16="http://schemas.microsoft.com/office/drawing/2014/main" id="{3546819C-EE1F-9941-92FC-EF6EEC0A37EA}"/>
              </a:ext>
            </a:extLst>
          </p:cNvPr>
          <p:cNvSpPr txBox="1"/>
          <p:nvPr/>
        </p:nvSpPr>
        <p:spPr>
          <a:xfrm>
            <a:off x="1495219" y="2993247"/>
            <a:ext cx="605314" cy="29190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4764" rIns="0" bIns="0" rtlCol="0">
            <a:spAutoFit/>
          </a:bodyPr>
          <a:lstStyle/>
          <a:p>
            <a:pPr marL="68580">
              <a:spcBef>
                <a:spcPts val="116"/>
              </a:spcBef>
            </a:pPr>
            <a:r>
              <a:rPr spc="-146" dirty="0">
                <a:latin typeface="Arial"/>
                <a:cs typeface="Arial"/>
              </a:rPr>
              <a:t>Conv</a:t>
            </a:r>
            <a:endParaRPr dirty="0">
              <a:latin typeface="Arial"/>
              <a:cs typeface="Arial"/>
            </a:endParaRPr>
          </a:p>
        </p:txBody>
      </p:sp>
      <p:sp>
        <p:nvSpPr>
          <p:cNvPr id="45" name="object 27">
            <a:extLst>
              <a:ext uri="{FF2B5EF4-FFF2-40B4-BE49-F238E27FC236}">
                <a16:creationId xmlns:a16="http://schemas.microsoft.com/office/drawing/2014/main" id="{E8402130-E9CC-5141-8053-C3E6B4C44A98}"/>
              </a:ext>
            </a:extLst>
          </p:cNvPr>
          <p:cNvSpPr/>
          <p:nvPr/>
        </p:nvSpPr>
        <p:spPr>
          <a:xfrm>
            <a:off x="2100097" y="3137797"/>
            <a:ext cx="98894" cy="57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4">
            <a:extLst>
              <a:ext uri="{FF2B5EF4-FFF2-40B4-BE49-F238E27FC236}">
                <a16:creationId xmlns:a16="http://schemas.microsoft.com/office/drawing/2014/main" id="{796086AE-610D-2249-A3CD-588C0FB6984F}"/>
              </a:ext>
            </a:extLst>
          </p:cNvPr>
          <p:cNvSpPr txBox="1"/>
          <p:nvPr/>
        </p:nvSpPr>
        <p:spPr>
          <a:xfrm>
            <a:off x="2198992" y="2993247"/>
            <a:ext cx="615791" cy="29190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4764" rIns="0" bIns="0" rtlCol="0">
            <a:spAutoFit/>
          </a:bodyPr>
          <a:lstStyle/>
          <a:p>
            <a:pPr marL="68580">
              <a:spcBef>
                <a:spcPts val="116"/>
              </a:spcBef>
            </a:pPr>
            <a:r>
              <a:rPr spc="-221" dirty="0">
                <a:solidFill>
                  <a:srgbClr val="C00000"/>
                </a:solidFill>
                <a:latin typeface="Arial"/>
                <a:cs typeface="Arial"/>
              </a:rPr>
              <a:t>ReLU</a:t>
            </a:r>
            <a:endParaRPr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47" name="object 35">
            <a:extLst>
              <a:ext uri="{FF2B5EF4-FFF2-40B4-BE49-F238E27FC236}">
                <a16:creationId xmlns:a16="http://schemas.microsoft.com/office/drawing/2014/main" id="{E87091C2-86F7-5643-B5EC-A57EA52DA82A}"/>
              </a:ext>
            </a:extLst>
          </p:cNvPr>
          <p:cNvSpPr/>
          <p:nvPr/>
        </p:nvSpPr>
        <p:spPr>
          <a:xfrm>
            <a:off x="1415577" y="3138806"/>
            <a:ext cx="82463" cy="57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6">
            <a:extLst>
              <a:ext uri="{FF2B5EF4-FFF2-40B4-BE49-F238E27FC236}">
                <a16:creationId xmlns:a16="http://schemas.microsoft.com/office/drawing/2014/main" id="{2BDABAE0-B1F5-D348-B1B2-B0984F62EF7A}"/>
              </a:ext>
            </a:extLst>
          </p:cNvPr>
          <p:cNvSpPr/>
          <p:nvPr/>
        </p:nvSpPr>
        <p:spPr>
          <a:xfrm>
            <a:off x="2814400" y="3137795"/>
            <a:ext cx="107251" cy="57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7">
            <a:extLst>
              <a:ext uri="{FF2B5EF4-FFF2-40B4-BE49-F238E27FC236}">
                <a16:creationId xmlns:a16="http://schemas.microsoft.com/office/drawing/2014/main" id="{AFF351AA-5837-2245-BBEB-971A75EF1ED8}"/>
              </a:ext>
            </a:extLst>
          </p:cNvPr>
          <p:cNvSpPr txBox="1"/>
          <p:nvPr/>
        </p:nvSpPr>
        <p:spPr>
          <a:xfrm>
            <a:off x="4144375" y="2994694"/>
            <a:ext cx="605314" cy="29286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716" rIns="0" bIns="0" rtlCol="0">
            <a:spAutoFit/>
          </a:bodyPr>
          <a:lstStyle/>
          <a:p>
            <a:pPr marL="68104">
              <a:spcBef>
                <a:spcPts val="124"/>
              </a:spcBef>
            </a:pPr>
            <a:r>
              <a:rPr spc="-146" dirty="0">
                <a:latin typeface="Arial"/>
                <a:cs typeface="Arial"/>
              </a:rPr>
              <a:t>Conv</a:t>
            </a:r>
            <a:endParaRPr>
              <a:latin typeface="Arial"/>
              <a:cs typeface="Arial"/>
            </a:endParaRPr>
          </a:p>
        </p:txBody>
      </p:sp>
      <p:sp>
        <p:nvSpPr>
          <p:cNvPr id="50" name="object 38">
            <a:extLst>
              <a:ext uri="{FF2B5EF4-FFF2-40B4-BE49-F238E27FC236}">
                <a16:creationId xmlns:a16="http://schemas.microsoft.com/office/drawing/2014/main" id="{FCE9E616-3661-9A4C-9FED-5F539AADF578}"/>
              </a:ext>
            </a:extLst>
          </p:cNvPr>
          <p:cNvSpPr/>
          <p:nvPr/>
        </p:nvSpPr>
        <p:spPr>
          <a:xfrm>
            <a:off x="4749252" y="3139244"/>
            <a:ext cx="98894" cy="57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0">
            <a:extLst>
              <a:ext uri="{FF2B5EF4-FFF2-40B4-BE49-F238E27FC236}">
                <a16:creationId xmlns:a16="http://schemas.microsoft.com/office/drawing/2014/main" id="{8A6C2D5D-6230-3847-9EEA-0E1C63B0A6DB}"/>
              </a:ext>
            </a:extLst>
          </p:cNvPr>
          <p:cNvSpPr txBox="1"/>
          <p:nvPr/>
        </p:nvSpPr>
        <p:spPr>
          <a:xfrm>
            <a:off x="4848146" y="2994694"/>
            <a:ext cx="615791" cy="29286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716" rIns="0" bIns="0" rtlCol="0">
            <a:spAutoFit/>
          </a:bodyPr>
          <a:lstStyle/>
          <a:p>
            <a:pPr marL="68104">
              <a:spcBef>
                <a:spcPts val="124"/>
              </a:spcBef>
            </a:pPr>
            <a:r>
              <a:rPr spc="-221" dirty="0">
                <a:solidFill>
                  <a:srgbClr val="C00000"/>
                </a:solidFill>
                <a:latin typeface="Arial"/>
                <a:cs typeface="Arial"/>
              </a:rPr>
              <a:t>ReLU</a:t>
            </a:r>
            <a:endParaRPr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52" name="object 41">
            <a:extLst>
              <a:ext uri="{FF2B5EF4-FFF2-40B4-BE49-F238E27FC236}">
                <a16:creationId xmlns:a16="http://schemas.microsoft.com/office/drawing/2014/main" id="{E13CAE25-DC16-3C46-8CC0-A8177BC3AC54}"/>
              </a:ext>
            </a:extLst>
          </p:cNvPr>
          <p:cNvSpPr/>
          <p:nvPr/>
        </p:nvSpPr>
        <p:spPr>
          <a:xfrm>
            <a:off x="3974209" y="3139244"/>
            <a:ext cx="172986" cy="57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06740B81-1461-5047-8A7F-3C742C832BE0}"/>
              </a:ext>
            </a:extLst>
          </p:cNvPr>
          <p:cNvSpPr/>
          <p:nvPr/>
        </p:nvSpPr>
        <p:spPr>
          <a:xfrm>
            <a:off x="5463555" y="3139244"/>
            <a:ext cx="170422" cy="57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3">
            <a:extLst>
              <a:ext uri="{FF2B5EF4-FFF2-40B4-BE49-F238E27FC236}">
                <a16:creationId xmlns:a16="http://schemas.microsoft.com/office/drawing/2014/main" id="{9E312B53-2014-554C-B3C8-25A9F23DA34A}"/>
              </a:ext>
            </a:extLst>
          </p:cNvPr>
          <p:cNvSpPr txBox="1"/>
          <p:nvPr/>
        </p:nvSpPr>
        <p:spPr>
          <a:xfrm>
            <a:off x="6923748" y="2996140"/>
            <a:ext cx="605314" cy="29142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4288" rIns="0" bIns="0" rtlCol="0">
            <a:spAutoFit/>
          </a:bodyPr>
          <a:lstStyle/>
          <a:p>
            <a:pPr marL="68580">
              <a:spcBef>
                <a:spcPts val="113"/>
              </a:spcBef>
            </a:pPr>
            <a:r>
              <a:rPr spc="-146" dirty="0">
                <a:latin typeface="Arial"/>
                <a:cs typeface="Arial"/>
              </a:rPr>
              <a:t>Conv</a:t>
            </a:r>
            <a:endParaRPr>
              <a:latin typeface="Arial"/>
              <a:cs typeface="Arial"/>
            </a:endParaRPr>
          </a:p>
        </p:txBody>
      </p:sp>
      <p:sp>
        <p:nvSpPr>
          <p:cNvPr id="55" name="object 44">
            <a:extLst>
              <a:ext uri="{FF2B5EF4-FFF2-40B4-BE49-F238E27FC236}">
                <a16:creationId xmlns:a16="http://schemas.microsoft.com/office/drawing/2014/main" id="{C275B87E-C3CA-6041-9629-61E0283953CE}"/>
              </a:ext>
            </a:extLst>
          </p:cNvPr>
          <p:cNvSpPr/>
          <p:nvPr/>
        </p:nvSpPr>
        <p:spPr>
          <a:xfrm>
            <a:off x="7528626" y="3140688"/>
            <a:ext cx="98894" cy="57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6">
            <a:extLst>
              <a:ext uri="{FF2B5EF4-FFF2-40B4-BE49-F238E27FC236}">
                <a16:creationId xmlns:a16="http://schemas.microsoft.com/office/drawing/2014/main" id="{807C8362-4CDE-9047-99B5-813BAEFC5DFE}"/>
              </a:ext>
            </a:extLst>
          </p:cNvPr>
          <p:cNvSpPr txBox="1"/>
          <p:nvPr/>
        </p:nvSpPr>
        <p:spPr>
          <a:xfrm>
            <a:off x="7627520" y="2996140"/>
            <a:ext cx="615791" cy="29142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4288" rIns="0" bIns="0" rtlCol="0">
            <a:spAutoFit/>
          </a:bodyPr>
          <a:lstStyle/>
          <a:p>
            <a:pPr marL="68580">
              <a:spcBef>
                <a:spcPts val="113"/>
              </a:spcBef>
            </a:pPr>
            <a:r>
              <a:rPr spc="-221" dirty="0">
                <a:solidFill>
                  <a:srgbClr val="C00000"/>
                </a:solidFill>
                <a:latin typeface="Arial"/>
                <a:cs typeface="Arial"/>
              </a:rPr>
              <a:t>ReLU</a:t>
            </a:r>
            <a:endParaRPr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57" name="object 47">
            <a:extLst>
              <a:ext uri="{FF2B5EF4-FFF2-40B4-BE49-F238E27FC236}">
                <a16:creationId xmlns:a16="http://schemas.microsoft.com/office/drawing/2014/main" id="{58695D3A-10F9-F647-A3D4-9F1F0D4C4DF2}"/>
              </a:ext>
            </a:extLst>
          </p:cNvPr>
          <p:cNvSpPr/>
          <p:nvPr/>
        </p:nvSpPr>
        <p:spPr>
          <a:xfrm>
            <a:off x="6753583" y="3140688"/>
            <a:ext cx="172986" cy="57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48">
            <a:extLst>
              <a:ext uri="{FF2B5EF4-FFF2-40B4-BE49-F238E27FC236}">
                <a16:creationId xmlns:a16="http://schemas.microsoft.com/office/drawing/2014/main" id="{0CF597E7-34DA-AA41-8F3F-55BE3A5970F5}"/>
              </a:ext>
            </a:extLst>
          </p:cNvPr>
          <p:cNvSpPr/>
          <p:nvPr/>
        </p:nvSpPr>
        <p:spPr>
          <a:xfrm>
            <a:off x="8242929" y="3140688"/>
            <a:ext cx="170422" cy="57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27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56363" y="0"/>
            <a:ext cx="666111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13" dirty="0">
                <a:solidFill>
                  <a:schemeClr val="bg1"/>
                </a:solidFill>
              </a:rPr>
              <a:t>What do </a:t>
            </a:r>
            <a:r>
              <a:rPr spc="-101" dirty="0">
                <a:solidFill>
                  <a:schemeClr val="bg1"/>
                </a:solidFill>
              </a:rPr>
              <a:t>convolutional </a:t>
            </a:r>
            <a:r>
              <a:rPr spc="-56" dirty="0">
                <a:solidFill>
                  <a:schemeClr val="bg1"/>
                </a:solidFill>
              </a:rPr>
              <a:t>filters</a:t>
            </a:r>
            <a:r>
              <a:rPr spc="-304" dirty="0">
                <a:solidFill>
                  <a:schemeClr val="bg1"/>
                </a:solidFill>
              </a:rPr>
              <a:t> </a:t>
            </a:r>
            <a:r>
              <a:rPr spc="-139" dirty="0">
                <a:solidFill>
                  <a:schemeClr val="bg1"/>
                </a:solidFill>
              </a:rPr>
              <a:t>learn?</a:t>
            </a:r>
          </a:p>
        </p:txBody>
      </p:sp>
      <p:pic>
        <p:nvPicPr>
          <p:cNvPr id="57" name="Picture 5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33E42DA-7F43-874E-8588-92CFAEFE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828800"/>
            <a:ext cx="79438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97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51" y="0"/>
            <a:ext cx="634329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311" dirty="0">
                <a:solidFill>
                  <a:schemeClr val="bg1"/>
                </a:solidFill>
              </a:rPr>
              <a:t>A </a:t>
            </a:r>
            <a:r>
              <a:rPr lang="zh-CN" altLang="en-US" spc="-311" dirty="0">
                <a:solidFill>
                  <a:schemeClr val="bg1"/>
                </a:solidFill>
              </a:rPr>
              <a:t> </a:t>
            </a:r>
            <a:r>
              <a:rPr spc="-139" dirty="0">
                <a:solidFill>
                  <a:schemeClr val="bg1"/>
                </a:solidFill>
              </a:rPr>
              <a:t>closer </a:t>
            </a:r>
            <a:r>
              <a:rPr spc="-98" dirty="0">
                <a:solidFill>
                  <a:schemeClr val="bg1"/>
                </a:solidFill>
              </a:rPr>
              <a:t>look </a:t>
            </a:r>
            <a:r>
              <a:rPr spc="-68" dirty="0">
                <a:solidFill>
                  <a:schemeClr val="bg1"/>
                </a:solidFill>
              </a:rPr>
              <a:t>at </a:t>
            </a:r>
            <a:r>
              <a:rPr spc="-124" dirty="0">
                <a:solidFill>
                  <a:schemeClr val="bg1"/>
                </a:solidFill>
              </a:rPr>
              <a:t>spatial</a:t>
            </a:r>
            <a:r>
              <a:rPr spc="-240" dirty="0">
                <a:solidFill>
                  <a:schemeClr val="bg1"/>
                </a:solidFill>
              </a:rPr>
              <a:t> </a:t>
            </a:r>
            <a:r>
              <a:rPr spc="-146" dirty="0">
                <a:solidFill>
                  <a:schemeClr val="bg1"/>
                </a:solidFill>
              </a:rPr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5193" y="5154657"/>
            <a:ext cx="17383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839"/>
              </a:lnSpc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899159" y="1768983"/>
            <a:ext cx="2916078" cy="1992212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499711" marR="3810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</a:t>
            </a:r>
            <a:r>
              <a:rPr sz="2700" spc="-188" dirty="0">
                <a:latin typeface="Arial"/>
                <a:cs typeface="Arial"/>
              </a:rPr>
              <a:t>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</a:t>
            </a:r>
            <a:r>
              <a:rPr sz="2700" spc="-191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3x3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Arial"/>
              <a:cs typeface="Arial"/>
            </a:endParaRPr>
          </a:p>
          <a:p>
            <a:pPr marL="9525">
              <a:spcBef>
                <a:spcPts val="2104"/>
              </a:spcBef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732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85" y="0"/>
            <a:ext cx="6639852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311" dirty="0">
                <a:solidFill>
                  <a:schemeClr val="bg1"/>
                </a:solidFill>
              </a:rPr>
              <a:t>A </a:t>
            </a:r>
            <a:r>
              <a:rPr lang="zh-CN" altLang="en-US" spc="-311" dirty="0">
                <a:solidFill>
                  <a:schemeClr val="bg1"/>
                </a:solidFill>
              </a:rPr>
              <a:t> </a:t>
            </a:r>
            <a:r>
              <a:rPr spc="-139" dirty="0">
                <a:solidFill>
                  <a:schemeClr val="bg1"/>
                </a:solidFill>
              </a:rPr>
              <a:t>closer </a:t>
            </a:r>
            <a:r>
              <a:rPr spc="-98" dirty="0">
                <a:solidFill>
                  <a:schemeClr val="bg1"/>
                </a:solidFill>
              </a:rPr>
              <a:t>look </a:t>
            </a:r>
            <a:r>
              <a:rPr spc="-68" dirty="0">
                <a:solidFill>
                  <a:schemeClr val="bg1"/>
                </a:solidFill>
              </a:rPr>
              <a:t>at </a:t>
            </a:r>
            <a:r>
              <a:rPr spc="-124" dirty="0">
                <a:solidFill>
                  <a:schemeClr val="bg1"/>
                </a:solidFill>
              </a:rPr>
              <a:t>spatial</a:t>
            </a:r>
            <a:r>
              <a:rPr spc="-240" dirty="0">
                <a:solidFill>
                  <a:schemeClr val="bg1"/>
                </a:solidFill>
              </a:rPr>
              <a:t> </a:t>
            </a:r>
            <a:r>
              <a:rPr spc="-146" dirty="0">
                <a:solidFill>
                  <a:schemeClr val="bg1"/>
                </a:solidFill>
              </a:rPr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5193" y="5154657"/>
            <a:ext cx="17383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839"/>
              </a:lnSpc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899159" y="1768983"/>
            <a:ext cx="2916078" cy="1992212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499711" marR="3810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</a:t>
            </a:r>
            <a:r>
              <a:rPr sz="2700" spc="-188" dirty="0">
                <a:latin typeface="Arial"/>
                <a:cs typeface="Arial"/>
              </a:rPr>
              <a:t>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</a:t>
            </a:r>
            <a:r>
              <a:rPr sz="2700" spc="-191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3x3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Arial"/>
              <a:cs typeface="Arial"/>
            </a:endParaRPr>
          </a:p>
          <a:p>
            <a:pPr marL="9525">
              <a:spcBef>
                <a:spcPts val="2104"/>
              </a:spcBef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7337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435" y="0"/>
            <a:ext cx="650392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311" dirty="0">
                <a:solidFill>
                  <a:schemeClr val="bg1"/>
                </a:solidFill>
              </a:rPr>
              <a:t>A </a:t>
            </a:r>
            <a:r>
              <a:rPr lang="zh-CN" altLang="en-US" spc="-311" dirty="0">
                <a:solidFill>
                  <a:schemeClr val="bg1"/>
                </a:solidFill>
              </a:rPr>
              <a:t> </a:t>
            </a:r>
            <a:r>
              <a:rPr spc="-139" dirty="0">
                <a:solidFill>
                  <a:schemeClr val="bg1"/>
                </a:solidFill>
              </a:rPr>
              <a:t>closer </a:t>
            </a:r>
            <a:r>
              <a:rPr spc="-98" dirty="0">
                <a:solidFill>
                  <a:schemeClr val="bg1"/>
                </a:solidFill>
              </a:rPr>
              <a:t>look </a:t>
            </a:r>
            <a:r>
              <a:rPr spc="-68" dirty="0">
                <a:solidFill>
                  <a:schemeClr val="bg1"/>
                </a:solidFill>
              </a:rPr>
              <a:t>at </a:t>
            </a:r>
            <a:r>
              <a:rPr spc="-124" dirty="0">
                <a:solidFill>
                  <a:schemeClr val="bg1"/>
                </a:solidFill>
              </a:rPr>
              <a:t>spatial</a:t>
            </a:r>
            <a:r>
              <a:rPr spc="-240" dirty="0">
                <a:solidFill>
                  <a:schemeClr val="bg1"/>
                </a:solidFill>
              </a:rPr>
              <a:t> </a:t>
            </a:r>
            <a:r>
              <a:rPr spc="-146" dirty="0">
                <a:solidFill>
                  <a:schemeClr val="bg1"/>
                </a:solidFill>
              </a:rPr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5193" y="5154657"/>
            <a:ext cx="17383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839"/>
              </a:lnSpc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899159" y="1768983"/>
            <a:ext cx="2916078" cy="1992212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499711" marR="3810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</a:t>
            </a:r>
            <a:r>
              <a:rPr sz="2700" spc="-188" dirty="0">
                <a:latin typeface="Arial"/>
                <a:cs typeface="Arial"/>
              </a:rPr>
              <a:t>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</a:t>
            </a:r>
            <a:r>
              <a:rPr sz="2700" spc="-191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3x3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Arial"/>
              <a:cs typeface="Arial"/>
            </a:endParaRPr>
          </a:p>
          <a:p>
            <a:pPr marL="9525">
              <a:spcBef>
                <a:spcPts val="2104"/>
              </a:spcBef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636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169" y="0"/>
            <a:ext cx="6578068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311" dirty="0">
                <a:solidFill>
                  <a:schemeClr val="bg1"/>
                </a:solidFill>
              </a:rPr>
              <a:t>A </a:t>
            </a:r>
            <a:r>
              <a:rPr spc="-139" dirty="0">
                <a:solidFill>
                  <a:schemeClr val="bg1"/>
                </a:solidFill>
              </a:rPr>
              <a:t>closer </a:t>
            </a:r>
            <a:r>
              <a:rPr spc="-98" dirty="0">
                <a:solidFill>
                  <a:schemeClr val="bg1"/>
                </a:solidFill>
              </a:rPr>
              <a:t>look </a:t>
            </a:r>
            <a:r>
              <a:rPr spc="-68" dirty="0">
                <a:solidFill>
                  <a:schemeClr val="bg1"/>
                </a:solidFill>
              </a:rPr>
              <a:t>at </a:t>
            </a:r>
            <a:r>
              <a:rPr spc="-124" dirty="0">
                <a:solidFill>
                  <a:schemeClr val="bg1"/>
                </a:solidFill>
              </a:rPr>
              <a:t>spatial</a:t>
            </a:r>
            <a:r>
              <a:rPr spc="-240" dirty="0">
                <a:solidFill>
                  <a:schemeClr val="bg1"/>
                </a:solidFill>
              </a:rPr>
              <a:t> </a:t>
            </a:r>
            <a:r>
              <a:rPr spc="-146" dirty="0">
                <a:solidFill>
                  <a:schemeClr val="bg1"/>
                </a:solidFill>
              </a:rPr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5193" y="5154657"/>
            <a:ext cx="17383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839"/>
              </a:lnSpc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55213" y="1806053"/>
            <a:ext cx="2916078" cy="1992212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499711" marR="3810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  <a:r>
              <a:rPr sz="2700" spc="-18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700" spc="-153" dirty="0">
                <a:latin typeface="Calibri" panose="020F0502020204030204" pitchFamily="34" charset="0"/>
                <a:cs typeface="Calibri" panose="020F0502020204030204" pitchFamily="34" charset="0"/>
              </a:rPr>
              <a:t>7x7  </a:t>
            </a:r>
            <a:r>
              <a:rPr sz="2700" spc="-60" dirty="0">
                <a:latin typeface="Calibri" panose="020F0502020204030204" pitchFamily="34" charset="0"/>
                <a:cs typeface="Calibri" panose="020F0502020204030204" pitchFamily="34" charset="0"/>
              </a:rPr>
              <a:t>Filter:</a:t>
            </a:r>
            <a:r>
              <a:rPr sz="2700" spc="-19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700" spc="-150" dirty="0">
                <a:latin typeface="Calibri" panose="020F0502020204030204" pitchFamily="34" charset="0"/>
                <a:cs typeface="Calibri" panose="020F0502020204030204" pitchFamily="34" charset="0"/>
              </a:rPr>
              <a:t>3x3</a:t>
            </a:r>
            <a:endParaRPr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>
              <a:spcBef>
                <a:spcPts val="2104"/>
              </a:spcBef>
            </a:pPr>
            <a:r>
              <a:rPr sz="2400" spc="-12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42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722" y="0"/>
            <a:ext cx="638232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311" dirty="0">
                <a:solidFill>
                  <a:schemeClr val="bg1"/>
                </a:solidFill>
              </a:rPr>
              <a:t>A </a:t>
            </a:r>
            <a:r>
              <a:rPr spc="-139" dirty="0">
                <a:solidFill>
                  <a:schemeClr val="bg1"/>
                </a:solidFill>
              </a:rPr>
              <a:t>closer </a:t>
            </a:r>
            <a:r>
              <a:rPr spc="-98" dirty="0">
                <a:solidFill>
                  <a:schemeClr val="bg1"/>
                </a:solidFill>
              </a:rPr>
              <a:t>look </a:t>
            </a:r>
            <a:r>
              <a:rPr spc="-68" dirty="0">
                <a:solidFill>
                  <a:schemeClr val="bg1"/>
                </a:solidFill>
              </a:rPr>
              <a:t>at </a:t>
            </a:r>
            <a:r>
              <a:rPr spc="-124" dirty="0">
                <a:solidFill>
                  <a:schemeClr val="bg1"/>
                </a:solidFill>
              </a:rPr>
              <a:t>spatial</a:t>
            </a:r>
            <a:r>
              <a:rPr spc="-240" dirty="0">
                <a:solidFill>
                  <a:schemeClr val="bg1"/>
                </a:solidFill>
              </a:rPr>
              <a:t> </a:t>
            </a:r>
            <a:r>
              <a:rPr spc="-146" dirty="0">
                <a:solidFill>
                  <a:schemeClr val="bg1"/>
                </a:solidFill>
              </a:rPr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5193" y="5154657"/>
            <a:ext cx="17383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839"/>
              </a:lnSpc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899158" y="1768983"/>
            <a:ext cx="3170873" cy="197169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499711" marR="3810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 </a:t>
            </a:r>
            <a:r>
              <a:rPr sz="2700" spc="-150" dirty="0">
                <a:latin typeface="Arial"/>
                <a:cs typeface="Arial"/>
              </a:rPr>
              <a:t>3x3  </a:t>
            </a:r>
            <a:r>
              <a:rPr sz="2700" spc="-45" dirty="0">
                <a:latin typeface="Arial"/>
                <a:cs typeface="Arial"/>
              </a:rPr>
              <a:t>Output:</a:t>
            </a:r>
            <a:r>
              <a:rPr sz="2700" spc="-210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5x5</a:t>
            </a:r>
            <a:endParaRPr sz="2700">
              <a:latin typeface="Arial"/>
              <a:cs typeface="Arial"/>
            </a:endParaRPr>
          </a:p>
          <a:p>
            <a:pPr marL="9525">
              <a:spcBef>
                <a:spcPts val="2674"/>
              </a:spcBef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0410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51" y="0"/>
            <a:ext cx="638219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311" dirty="0">
                <a:solidFill>
                  <a:schemeClr val="bg1"/>
                </a:solidFill>
              </a:rPr>
              <a:t>A </a:t>
            </a:r>
            <a:r>
              <a:rPr lang="zh-CN" altLang="en-US" spc="-311" dirty="0">
                <a:solidFill>
                  <a:schemeClr val="bg1"/>
                </a:solidFill>
              </a:rPr>
              <a:t> </a:t>
            </a:r>
            <a:r>
              <a:rPr spc="-139" dirty="0">
                <a:solidFill>
                  <a:schemeClr val="bg1"/>
                </a:solidFill>
              </a:rPr>
              <a:t>closer </a:t>
            </a:r>
            <a:r>
              <a:rPr spc="-98" dirty="0">
                <a:solidFill>
                  <a:schemeClr val="bg1"/>
                </a:solidFill>
              </a:rPr>
              <a:t>look </a:t>
            </a:r>
            <a:r>
              <a:rPr spc="-68" dirty="0">
                <a:solidFill>
                  <a:schemeClr val="bg1"/>
                </a:solidFill>
              </a:rPr>
              <a:t>at </a:t>
            </a:r>
            <a:r>
              <a:rPr spc="-124" dirty="0">
                <a:solidFill>
                  <a:schemeClr val="bg1"/>
                </a:solidFill>
              </a:rPr>
              <a:t>spatial</a:t>
            </a:r>
            <a:r>
              <a:rPr spc="-240" dirty="0">
                <a:solidFill>
                  <a:schemeClr val="bg1"/>
                </a:solidFill>
              </a:rPr>
              <a:t> </a:t>
            </a:r>
            <a:r>
              <a:rPr spc="-146" dirty="0">
                <a:solidFill>
                  <a:schemeClr val="bg1"/>
                </a:solidFill>
              </a:rPr>
              <a:t>dimensions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85193" y="5154657"/>
            <a:ext cx="17383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839"/>
              </a:lnSpc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899159" y="3352419"/>
            <a:ext cx="17383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547" y="970509"/>
            <a:ext cx="1893095" cy="125611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525" marR="3810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Calibri" panose="020F0502020204030204" pitchFamily="34" charset="0"/>
                <a:cs typeface="Calibri" panose="020F0502020204030204" pitchFamily="34" charset="0"/>
              </a:rPr>
              <a:t>Input: </a:t>
            </a:r>
            <a:r>
              <a:rPr sz="2700" spc="-153" dirty="0">
                <a:latin typeface="Calibri" panose="020F0502020204030204" pitchFamily="34" charset="0"/>
                <a:cs typeface="Calibri" panose="020F0502020204030204" pitchFamily="34" charset="0"/>
              </a:rPr>
              <a:t>7x7  </a:t>
            </a:r>
            <a:r>
              <a:rPr sz="2700" spc="-60" dirty="0">
                <a:latin typeface="Calibri" panose="020F0502020204030204" pitchFamily="34" charset="0"/>
                <a:cs typeface="Calibri" panose="020F0502020204030204" pitchFamily="34" charset="0"/>
              </a:rPr>
              <a:t>Filter: </a:t>
            </a:r>
            <a:r>
              <a:rPr sz="2700" spc="-150" dirty="0">
                <a:latin typeface="Calibri" panose="020F0502020204030204" pitchFamily="34" charset="0"/>
                <a:cs typeface="Calibri" panose="020F0502020204030204" pitchFamily="34" charset="0"/>
              </a:rPr>
              <a:t>3x3  </a:t>
            </a:r>
            <a:r>
              <a:rPr sz="2700" spc="-45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  <a:r>
              <a:rPr sz="2700" spc="-2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700" spc="-150" dirty="0">
                <a:latin typeface="Calibri" panose="020F0502020204030204" pitchFamily="34" charset="0"/>
                <a:cs typeface="Calibri" panose="020F0502020204030204" pitchFamily="34" charset="0"/>
              </a:rPr>
              <a:t>5x5</a:t>
            </a:r>
            <a:endParaRPr sz="2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4632" y="3155823"/>
            <a:ext cx="1329690" cy="743633"/>
          </a:xfrm>
          <a:prstGeom prst="rect">
            <a:avLst/>
          </a:prstGeom>
        </p:spPr>
        <p:txBody>
          <a:bodyPr vert="horz" wrap="square" lIns="0" tIns="25241" rIns="0" bIns="0" rtlCol="0">
            <a:spAutoFit/>
          </a:bodyPr>
          <a:lstStyle/>
          <a:p>
            <a:pPr marL="9525" marR="3810">
              <a:lnSpc>
                <a:spcPts val="2843"/>
              </a:lnSpc>
              <a:spcBef>
                <a:spcPts val="199"/>
              </a:spcBef>
            </a:pPr>
            <a:r>
              <a:rPr sz="2400" spc="-68" dirty="0">
                <a:latin typeface="Arial"/>
                <a:cs typeface="Arial"/>
              </a:rPr>
              <a:t>In</a:t>
            </a:r>
            <a:r>
              <a:rPr sz="2400" spc="-172" dirty="0">
                <a:latin typeface="Arial"/>
                <a:cs typeface="Arial"/>
              </a:rPr>
              <a:t> </a:t>
            </a:r>
            <a:r>
              <a:rPr sz="2400" spc="-101" dirty="0">
                <a:latin typeface="Arial"/>
                <a:cs typeface="Arial"/>
              </a:rPr>
              <a:t>general:  </a:t>
            </a:r>
            <a:r>
              <a:rPr sz="2400" spc="-26" dirty="0">
                <a:latin typeface="Arial"/>
                <a:cs typeface="Arial"/>
              </a:rPr>
              <a:t>Input: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31" dirty="0">
                <a:latin typeface="Arial"/>
                <a:cs typeface="Arial"/>
              </a:rPr>
              <a:t>W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4632" y="3889629"/>
            <a:ext cx="96631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53" dirty="0">
                <a:latin typeface="Arial"/>
                <a:cs typeface="Arial"/>
              </a:rPr>
              <a:t>Filter:</a:t>
            </a:r>
            <a:r>
              <a:rPr sz="2400" spc="-172" dirty="0">
                <a:latin typeface="Arial"/>
                <a:cs typeface="Arial"/>
              </a:rPr>
              <a:t> </a:t>
            </a:r>
            <a:r>
              <a:rPr sz="2400" spc="-356" dirty="0"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34632" y="4250816"/>
            <a:ext cx="2225516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34" dirty="0">
                <a:latin typeface="Arial"/>
                <a:cs typeface="Arial"/>
              </a:rPr>
              <a:t>Output: </a:t>
            </a:r>
            <a:r>
              <a:rPr sz="2400" spc="-131" dirty="0">
                <a:latin typeface="Arial"/>
                <a:cs typeface="Arial"/>
              </a:rPr>
              <a:t>W </a:t>
            </a:r>
            <a:r>
              <a:rPr sz="2400" spc="-143" dirty="0">
                <a:latin typeface="Arial"/>
                <a:cs typeface="Arial"/>
              </a:rPr>
              <a:t>– </a:t>
            </a:r>
            <a:r>
              <a:rPr sz="2400" spc="-356" dirty="0">
                <a:latin typeface="Arial"/>
                <a:cs typeface="Arial"/>
              </a:rPr>
              <a:t>K </a:t>
            </a:r>
            <a:r>
              <a:rPr sz="2400" spc="-206" dirty="0">
                <a:latin typeface="Arial"/>
                <a:cs typeface="Arial"/>
              </a:rPr>
              <a:t>+</a:t>
            </a:r>
            <a:r>
              <a:rPr sz="2400" spc="-319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32487" y="5453588"/>
            <a:ext cx="7455322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2100" spc="-83" dirty="0">
                <a:solidFill>
                  <a:srgbClr val="C00000"/>
                </a:solidFill>
                <a:latin typeface="Arial"/>
                <a:cs typeface="Arial"/>
              </a:rPr>
              <a:t>Problem:</a:t>
            </a:r>
            <a:r>
              <a:rPr sz="2100" spc="-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spc="-109" dirty="0">
                <a:solidFill>
                  <a:srgbClr val="C00000"/>
                </a:solidFill>
                <a:latin typeface="Arial"/>
                <a:cs typeface="Arial"/>
              </a:rPr>
              <a:t>Feature  </a:t>
            </a:r>
            <a:r>
              <a:rPr sz="2100" spc="-135" dirty="0">
                <a:solidFill>
                  <a:srgbClr val="C00000"/>
                </a:solidFill>
                <a:latin typeface="Arial"/>
                <a:cs typeface="Arial"/>
              </a:rPr>
              <a:t>maps </a:t>
            </a:r>
            <a:r>
              <a:rPr sz="2100" spc="-15" dirty="0">
                <a:solidFill>
                  <a:srgbClr val="C00000"/>
                </a:solidFill>
                <a:latin typeface="Arial"/>
                <a:cs typeface="Arial"/>
              </a:rPr>
              <a:t>“shrink”  </a:t>
            </a:r>
            <a:r>
              <a:rPr sz="2100" spc="8" dirty="0">
                <a:solidFill>
                  <a:srgbClr val="C00000"/>
                </a:solidFill>
                <a:latin typeface="Arial"/>
                <a:cs typeface="Arial"/>
              </a:rPr>
              <a:t>with </a:t>
            </a:r>
            <a:r>
              <a:rPr sz="2100" spc="-131" dirty="0">
                <a:solidFill>
                  <a:srgbClr val="C00000"/>
                </a:solidFill>
                <a:latin typeface="Arial"/>
                <a:cs typeface="Arial"/>
              </a:rPr>
              <a:t>each</a:t>
            </a:r>
            <a:r>
              <a:rPr sz="2100" spc="-2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spc="-56" dirty="0">
                <a:solidFill>
                  <a:srgbClr val="C00000"/>
                </a:solidFill>
                <a:latin typeface="Arial"/>
                <a:cs typeface="Arial"/>
              </a:rPr>
              <a:t>layer!</a:t>
            </a:r>
            <a:endParaRPr sz="2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2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41" y="0"/>
            <a:ext cx="696112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311" dirty="0">
                <a:solidFill>
                  <a:schemeClr val="bg1"/>
                </a:solidFill>
              </a:rPr>
              <a:t>A </a:t>
            </a:r>
            <a:r>
              <a:rPr spc="-139" dirty="0">
                <a:solidFill>
                  <a:schemeClr val="bg1"/>
                </a:solidFill>
              </a:rPr>
              <a:t>closer </a:t>
            </a:r>
            <a:r>
              <a:rPr spc="-98" dirty="0">
                <a:solidFill>
                  <a:schemeClr val="bg1"/>
                </a:solidFill>
              </a:rPr>
              <a:t>look </a:t>
            </a:r>
            <a:r>
              <a:rPr spc="-68" dirty="0">
                <a:solidFill>
                  <a:schemeClr val="bg1"/>
                </a:solidFill>
              </a:rPr>
              <a:t>at </a:t>
            </a:r>
            <a:r>
              <a:rPr spc="-124" dirty="0">
                <a:solidFill>
                  <a:schemeClr val="bg1"/>
                </a:solidFill>
              </a:rPr>
              <a:t>spatial</a:t>
            </a:r>
            <a:r>
              <a:rPr spc="-240" dirty="0">
                <a:solidFill>
                  <a:schemeClr val="bg1"/>
                </a:solidFill>
              </a:rPr>
              <a:t> </a:t>
            </a:r>
            <a:r>
              <a:rPr spc="-146" dirty="0">
                <a:solidFill>
                  <a:schemeClr val="bg1"/>
                </a:solidFill>
              </a:rPr>
              <a:t>dimensions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85193" y="5154657"/>
            <a:ext cx="17383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839"/>
              </a:lnSpc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899159" y="3352419"/>
            <a:ext cx="17383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2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9686" y="1768983"/>
            <a:ext cx="1680210" cy="125611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525" marR="3810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 </a:t>
            </a:r>
            <a:r>
              <a:rPr sz="2700" spc="-150" dirty="0">
                <a:latin typeface="Arial"/>
                <a:cs typeface="Arial"/>
              </a:rPr>
              <a:t>3x3  </a:t>
            </a:r>
            <a:r>
              <a:rPr sz="2700" spc="-45" dirty="0">
                <a:latin typeface="Arial"/>
                <a:cs typeface="Arial"/>
              </a:rPr>
              <a:t>Output:</a:t>
            </a:r>
            <a:r>
              <a:rPr sz="2700" spc="-210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5x5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4632" y="3155823"/>
            <a:ext cx="1329690" cy="743633"/>
          </a:xfrm>
          <a:prstGeom prst="rect">
            <a:avLst/>
          </a:prstGeom>
        </p:spPr>
        <p:txBody>
          <a:bodyPr vert="horz" wrap="square" lIns="0" tIns="25241" rIns="0" bIns="0" rtlCol="0">
            <a:spAutoFit/>
          </a:bodyPr>
          <a:lstStyle/>
          <a:p>
            <a:pPr marL="9525" marR="3810">
              <a:lnSpc>
                <a:spcPts val="2843"/>
              </a:lnSpc>
              <a:spcBef>
                <a:spcPts val="199"/>
              </a:spcBef>
            </a:pPr>
            <a:r>
              <a:rPr sz="2400" spc="-68" dirty="0">
                <a:latin typeface="Arial"/>
                <a:cs typeface="Arial"/>
              </a:rPr>
              <a:t>In</a:t>
            </a:r>
            <a:r>
              <a:rPr sz="2400" spc="-172" dirty="0">
                <a:latin typeface="Arial"/>
                <a:cs typeface="Arial"/>
              </a:rPr>
              <a:t> </a:t>
            </a:r>
            <a:r>
              <a:rPr sz="2400" spc="-101" dirty="0">
                <a:latin typeface="Arial"/>
                <a:cs typeface="Arial"/>
              </a:rPr>
              <a:t>general:  </a:t>
            </a:r>
            <a:r>
              <a:rPr sz="2400" spc="-26" dirty="0">
                <a:latin typeface="Arial"/>
                <a:cs typeface="Arial"/>
              </a:rPr>
              <a:t>Input: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31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4632" y="3889629"/>
            <a:ext cx="96631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53" dirty="0">
                <a:latin typeface="Arial"/>
                <a:cs typeface="Arial"/>
              </a:rPr>
              <a:t>Filter:</a:t>
            </a:r>
            <a:r>
              <a:rPr sz="2400" spc="-172" dirty="0">
                <a:latin typeface="Arial"/>
                <a:cs typeface="Arial"/>
              </a:rPr>
              <a:t> </a:t>
            </a:r>
            <a:r>
              <a:rPr sz="2400" spc="-356" dirty="0"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34632" y="4250816"/>
            <a:ext cx="2225516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34" dirty="0">
                <a:latin typeface="Arial"/>
                <a:cs typeface="Arial"/>
              </a:rPr>
              <a:t>Output: </a:t>
            </a:r>
            <a:r>
              <a:rPr sz="2400" spc="-131" dirty="0">
                <a:latin typeface="Arial"/>
                <a:cs typeface="Arial"/>
              </a:rPr>
              <a:t>W </a:t>
            </a:r>
            <a:r>
              <a:rPr sz="2400" spc="-143" dirty="0">
                <a:latin typeface="Arial"/>
                <a:cs typeface="Arial"/>
              </a:rPr>
              <a:t>– </a:t>
            </a:r>
            <a:r>
              <a:rPr sz="2400" spc="-356" dirty="0">
                <a:latin typeface="Arial"/>
                <a:cs typeface="Arial"/>
              </a:rPr>
              <a:t>K </a:t>
            </a:r>
            <a:r>
              <a:rPr sz="2400" spc="-206" dirty="0">
                <a:latin typeface="Arial"/>
                <a:cs typeface="Arial"/>
              </a:rPr>
              <a:t>+</a:t>
            </a:r>
            <a:r>
              <a:rPr sz="2400" spc="-319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831382F-02B1-3D4A-B8D9-2CA6BCCD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4" y="5572125"/>
            <a:ext cx="84201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892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1156" y="1573972"/>
          <a:ext cx="3964779" cy="3969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267" y="0"/>
            <a:ext cx="526541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311" dirty="0">
                <a:solidFill>
                  <a:schemeClr val="bg1"/>
                </a:solidFill>
              </a:rPr>
              <a:t>Zero Padding</a:t>
            </a:r>
            <a:endParaRPr spc="-146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9686" y="1768983"/>
            <a:ext cx="1680210" cy="125611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525" marR="3810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 </a:t>
            </a:r>
            <a:r>
              <a:rPr sz="2700" spc="-150" dirty="0">
                <a:latin typeface="Arial"/>
                <a:cs typeface="Arial"/>
              </a:rPr>
              <a:t>3x3  </a:t>
            </a:r>
            <a:r>
              <a:rPr sz="2700" spc="-45" dirty="0">
                <a:latin typeface="Arial"/>
                <a:cs typeface="Arial"/>
              </a:rPr>
              <a:t>Output:</a:t>
            </a:r>
            <a:r>
              <a:rPr sz="2700" spc="-210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5x5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4632" y="3155823"/>
            <a:ext cx="1329690" cy="743633"/>
          </a:xfrm>
          <a:prstGeom prst="rect">
            <a:avLst/>
          </a:prstGeom>
        </p:spPr>
        <p:txBody>
          <a:bodyPr vert="horz" wrap="square" lIns="0" tIns="25241" rIns="0" bIns="0" rtlCol="0">
            <a:spAutoFit/>
          </a:bodyPr>
          <a:lstStyle/>
          <a:p>
            <a:pPr marL="9525" marR="3810">
              <a:lnSpc>
                <a:spcPts val="2843"/>
              </a:lnSpc>
              <a:spcBef>
                <a:spcPts val="199"/>
              </a:spcBef>
            </a:pPr>
            <a:r>
              <a:rPr sz="2400" spc="-68" dirty="0">
                <a:latin typeface="Arial"/>
                <a:cs typeface="Arial"/>
              </a:rPr>
              <a:t>In</a:t>
            </a:r>
            <a:r>
              <a:rPr sz="2400" spc="-172" dirty="0">
                <a:latin typeface="Arial"/>
                <a:cs typeface="Arial"/>
              </a:rPr>
              <a:t> </a:t>
            </a:r>
            <a:r>
              <a:rPr sz="2400" spc="-101" dirty="0">
                <a:latin typeface="Arial"/>
                <a:cs typeface="Arial"/>
              </a:rPr>
              <a:t>general:  </a:t>
            </a:r>
            <a:r>
              <a:rPr sz="2400" spc="-26" dirty="0">
                <a:latin typeface="Arial"/>
                <a:cs typeface="Arial"/>
              </a:rPr>
              <a:t>Input: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31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4632" y="3889629"/>
            <a:ext cx="96631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53" dirty="0">
                <a:latin typeface="Arial"/>
                <a:cs typeface="Arial"/>
              </a:rPr>
              <a:t>Filter:</a:t>
            </a:r>
            <a:r>
              <a:rPr sz="2400" spc="-172" dirty="0">
                <a:latin typeface="Arial"/>
                <a:cs typeface="Arial"/>
              </a:rPr>
              <a:t> </a:t>
            </a:r>
            <a:r>
              <a:rPr sz="2400" spc="-356" dirty="0"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34632" y="4250817"/>
            <a:ext cx="3066574" cy="124328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34" dirty="0">
                <a:latin typeface="Arial"/>
                <a:cs typeface="Arial"/>
              </a:rPr>
              <a:t>Output: </a:t>
            </a:r>
            <a:r>
              <a:rPr sz="2400" spc="-131" dirty="0">
                <a:latin typeface="Arial"/>
                <a:cs typeface="Arial"/>
              </a:rPr>
              <a:t>W </a:t>
            </a:r>
            <a:r>
              <a:rPr sz="2400" spc="-143" dirty="0">
                <a:latin typeface="Arial"/>
                <a:cs typeface="Arial"/>
              </a:rPr>
              <a:t>– </a:t>
            </a:r>
            <a:r>
              <a:rPr sz="2400" spc="-356" dirty="0">
                <a:latin typeface="Arial"/>
                <a:cs typeface="Arial"/>
              </a:rPr>
              <a:t>K </a:t>
            </a:r>
            <a:r>
              <a:rPr sz="2400" spc="-206" dirty="0">
                <a:latin typeface="Arial"/>
                <a:cs typeface="Arial"/>
              </a:rPr>
              <a:t>+</a:t>
            </a:r>
            <a:r>
              <a:rPr sz="2400" spc="-274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93821" algn="ctr">
              <a:spcBef>
                <a:spcPts val="1740"/>
              </a:spcBef>
            </a:pPr>
            <a:r>
              <a:rPr sz="2100" spc="-68" dirty="0">
                <a:solidFill>
                  <a:srgbClr val="70AD47"/>
                </a:solidFill>
                <a:latin typeface="Arial"/>
                <a:cs typeface="Arial"/>
              </a:rPr>
              <a:t>Solution:</a:t>
            </a:r>
            <a:r>
              <a:rPr sz="2100" spc="-113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2100" b="1" spc="-161" dirty="0">
                <a:solidFill>
                  <a:srgbClr val="70AD47"/>
                </a:solidFill>
                <a:latin typeface="Arial"/>
                <a:cs typeface="Arial"/>
              </a:rPr>
              <a:t>padding</a:t>
            </a:r>
            <a:endParaRPr sz="2100">
              <a:latin typeface="Arial"/>
              <a:cs typeface="Arial"/>
            </a:endParaRPr>
          </a:p>
          <a:p>
            <a:pPr marL="92869" algn="ctr">
              <a:spcBef>
                <a:spcPts val="15"/>
              </a:spcBef>
            </a:pPr>
            <a:r>
              <a:rPr sz="2100" spc="-105" dirty="0">
                <a:solidFill>
                  <a:srgbClr val="70AD47"/>
                </a:solidFill>
                <a:latin typeface="Arial"/>
                <a:cs typeface="Arial"/>
              </a:rPr>
              <a:t>Add </a:t>
            </a:r>
            <a:r>
              <a:rPr sz="2100" spc="-143" dirty="0">
                <a:solidFill>
                  <a:srgbClr val="70AD47"/>
                </a:solidFill>
                <a:latin typeface="Arial"/>
                <a:cs typeface="Arial"/>
              </a:rPr>
              <a:t>zeros </a:t>
            </a:r>
            <a:r>
              <a:rPr sz="2100" spc="-75" dirty="0">
                <a:solidFill>
                  <a:srgbClr val="70AD47"/>
                </a:solidFill>
                <a:latin typeface="Arial"/>
                <a:cs typeface="Arial"/>
              </a:rPr>
              <a:t>around </a:t>
            </a:r>
            <a:r>
              <a:rPr sz="2100" spc="-26" dirty="0">
                <a:solidFill>
                  <a:srgbClr val="70AD47"/>
                </a:solidFill>
                <a:latin typeface="Arial"/>
                <a:cs typeface="Arial"/>
              </a:rPr>
              <a:t>the</a:t>
            </a:r>
            <a:r>
              <a:rPr sz="2100" spc="-120" dirty="0">
                <a:solidFill>
                  <a:srgbClr val="70AD47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70AD47"/>
                </a:solidFill>
                <a:latin typeface="Arial"/>
                <a:cs typeface="Arial"/>
              </a:rPr>
              <a:t>input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94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0" y="-117714"/>
            <a:ext cx="8745815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Driven by Intuition and Empirical Success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E23DB6-4DD6-4DF4-A804-6523E9600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79" y="1200336"/>
            <a:ext cx="9192280" cy="990600"/>
          </a:xfrm>
        </p:spPr>
        <p:txBody>
          <a:bodyPr/>
          <a:lstStyle/>
          <a:p>
            <a:r>
              <a:rPr lang="en-US" dirty="0"/>
              <a:t>Good research and progress based on solid intuition </a:t>
            </a:r>
          </a:p>
          <a:p>
            <a:r>
              <a:rPr lang="en-US" b="1" dirty="0"/>
              <a:t>Practice leads </a:t>
            </a:r>
            <a:r>
              <a:rPr lang="en-US" dirty="0"/>
              <a:t>the way </a:t>
            </a:r>
          </a:p>
          <a:p>
            <a:r>
              <a:rPr lang="en-US" b="1" dirty="0"/>
              <a:t>Theory lags </a:t>
            </a:r>
            <a:r>
              <a:rPr lang="en-US" dirty="0"/>
              <a:t>dramatically </a:t>
            </a:r>
          </a:p>
          <a:p>
            <a:pPr lvl="1"/>
            <a:r>
              <a:rPr lang="en-US" dirty="0"/>
              <a:t>no guarantees</a:t>
            </a:r>
          </a:p>
          <a:p>
            <a:pPr lvl="1"/>
            <a:r>
              <a:rPr lang="en-US" dirty="0"/>
              <a:t>little understanding of limitations </a:t>
            </a:r>
          </a:p>
          <a:p>
            <a:pPr lvl="1"/>
            <a:r>
              <a:rPr lang="en-US" dirty="0"/>
              <a:t>limited interpretability </a:t>
            </a:r>
            <a:endParaRPr lang="en-US" dirty="0">
              <a:effectLst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F210C9-95B0-8645-84AA-B4B4DD19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47" y="4218461"/>
            <a:ext cx="3574653" cy="16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294" y="0"/>
            <a:ext cx="526541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311" dirty="0">
                <a:solidFill>
                  <a:schemeClr val="bg1"/>
                </a:solidFill>
              </a:rPr>
              <a:t>Zero Padding</a:t>
            </a:r>
            <a:endParaRPr spc="-146" dirty="0">
              <a:solidFill>
                <a:schemeClr val="bg1"/>
              </a:solidFill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A4E0C84B-1D44-1941-A658-366BB872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" y="1566577"/>
            <a:ext cx="7178489" cy="35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681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1156" y="1573972"/>
          <a:ext cx="3964779" cy="3969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62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29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47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8524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267" y="0"/>
            <a:ext cx="526541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311" dirty="0">
                <a:solidFill>
                  <a:schemeClr val="bg1"/>
                </a:solidFill>
              </a:rPr>
              <a:t>Zero Padding</a:t>
            </a:r>
            <a:endParaRPr spc="-146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4631" y="1796418"/>
            <a:ext cx="1680210" cy="125611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525" marR="3810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 </a:t>
            </a:r>
            <a:r>
              <a:rPr sz="2700" spc="-150" dirty="0">
                <a:latin typeface="Arial"/>
                <a:cs typeface="Arial"/>
              </a:rPr>
              <a:t>3x3  </a:t>
            </a:r>
            <a:r>
              <a:rPr sz="2700" spc="-45" dirty="0">
                <a:latin typeface="Arial"/>
                <a:cs typeface="Arial"/>
              </a:rPr>
              <a:t>Output:</a:t>
            </a:r>
            <a:r>
              <a:rPr sz="2700" spc="-210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5x5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4631" y="3196971"/>
            <a:ext cx="1329690" cy="148742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lnSpc>
                <a:spcPct val="99800"/>
              </a:lnSpc>
              <a:spcBef>
                <a:spcPts val="79"/>
              </a:spcBef>
            </a:pPr>
            <a:r>
              <a:rPr sz="2400" spc="-68" dirty="0">
                <a:latin typeface="Arial"/>
                <a:cs typeface="Arial"/>
              </a:rPr>
              <a:t>In</a:t>
            </a:r>
            <a:r>
              <a:rPr sz="2400" spc="-172" dirty="0">
                <a:latin typeface="Arial"/>
                <a:cs typeface="Arial"/>
              </a:rPr>
              <a:t> </a:t>
            </a:r>
            <a:r>
              <a:rPr sz="2400" spc="-101" dirty="0">
                <a:latin typeface="Arial"/>
                <a:cs typeface="Arial"/>
              </a:rPr>
              <a:t>general:  </a:t>
            </a:r>
            <a:r>
              <a:rPr sz="2400" spc="-26" dirty="0">
                <a:latin typeface="Arial"/>
                <a:cs typeface="Arial"/>
              </a:rPr>
              <a:t>Input: </a:t>
            </a:r>
            <a:r>
              <a:rPr sz="2400" spc="-131" dirty="0">
                <a:latin typeface="Arial"/>
                <a:cs typeface="Arial"/>
              </a:rPr>
              <a:t>W  </a:t>
            </a:r>
            <a:r>
              <a:rPr sz="2400" spc="-53" dirty="0">
                <a:latin typeface="Arial"/>
                <a:cs typeface="Arial"/>
              </a:rPr>
              <a:t>Filter: </a:t>
            </a:r>
            <a:r>
              <a:rPr sz="2400" spc="-356" dirty="0">
                <a:latin typeface="Arial"/>
                <a:cs typeface="Arial"/>
              </a:rPr>
              <a:t>K  </a:t>
            </a:r>
            <a:r>
              <a:rPr sz="2400" spc="-131" dirty="0">
                <a:latin typeface="Arial"/>
                <a:cs typeface="Arial"/>
              </a:rPr>
              <a:t>Padding:</a:t>
            </a:r>
            <a:r>
              <a:rPr sz="2400" spc="-158" dirty="0">
                <a:latin typeface="Arial"/>
                <a:cs typeface="Arial"/>
              </a:rPr>
              <a:t> </a:t>
            </a:r>
            <a:r>
              <a:rPr sz="2400" spc="-363" dirty="0"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4631" y="4664583"/>
            <a:ext cx="2828449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34" dirty="0">
                <a:latin typeface="Arial"/>
                <a:cs typeface="Arial"/>
              </a:rPr>
              <a:t>Output: </a:t>
            </a:r>
            <a:r>
              <a:rPr sz="2400" spc="-131" dirty="0">
                <a:latin typeface="Arial"/>
                <a:cs typeface="Arial"/>
              </a:rPr>
              <a:t>W </a:t>
            </a:r>
            <a:r>
              <a:rPr sz="2400" spc="-143" dirty="0">
                <a:latin typeface="Arial"/>
                <a:cs typeface="Arial"/>
              </a:rPr>
              <a:t>– </a:t>
            </a:r>
            <a:r>
              <a:rPr sz="2400" spc="-356" dirty="0">
                <a:latin typeface="Arial"/>
                <a:cs typeface="Arial"/>
              </a:rPr>
              <a:t>K </a:t>
            </a:r>
            <a:r>
              <a:rPr sz="2400" spc="-206" dirty="0">
                <a:latin typeface="Arial"/>
                <a:cs typeface="Arial"/>
              </a:rPr>
              <a:t>+ </a:t>
            </a:r>
            <a:r>
              <a:rPr sz="2400" spc="-120" dirty="0">
                <a:latin typeface="Arial"/>
                <a:cs typeface="Arial"/>
              </a:rPr>
              <a:t>1 </a:t>
            </a:r>
            <a:r>
              <a:rPr sz="2400" spc="-206" dirty="0">
                <a:latin typeface="Arial"/>
                <a:cs typeface="Arial"/>
              </a:rPr>
              <a:t>+</a:t>
            </a:r>
            <a:r>
              <a:rPr sz="2400" spc="-236" dirty="0">
                <a:latin typeface="Arial"/>
                <a:cs typeface="Arial"/>
              </a:rPr>
              <a:t> </a:t>
            </a:r>
            <a:r>
              <a:rPr sz="2400" spc="-240" dirty="0">
                <a:latin typeface="Arial"/>
                <a:cs typeface="Arial"/>
              </a:rPr>
              <a:t>2P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83006" y="5332413"/>
            <a:ext cx="5090984" cy="9791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127" dirty="0">
                <a:solidFill>
                  <a:srgbClr val="548235"/>
                </a:solidFill>
                <a:latin typeface="Arial"/>
                <a:cs typeface="Arial"/>
              </a:rPr>
              <a:t>Very</a:t>
            </a:r>
            <a:r>
              <a:rPr sz="2100" spc="-116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2100" spc="-79" dirty="0">
                <a:solidFill>
                  <a:srgbClr val="548235"/>
                </a:solidFill>
                <a:latin typeface="Arial"/>
                <a:cs typeface="Arial"/>
              </a:rPr>
              <a:t>common:</a:t>
            </a:r>
            <a:endParaRPr sz="2100" dirty="0">
              <a:latin typeface="Arial"/>
              <a:cs typeface="Arial"/>
            </a:endParaRPr>
          </a:p>
          <a:p>
            <a:pPr marL="9525" marR="3810">
              <a:lnSpc>
                <a:spcPct val="99600"/>
              </a:lnSpc>
              <a:spcBef>
                <a:spcPts val="45"/>
              </a:spcBef>
            </a:pPr>
            <a:r>
              <a:rPr sz="2100" spc="-153" dirty="0">
                <a:solidFill>
                  <a:srgbClr val="548235"/>
                </a:solidFill>
                <a:latin typeface="Arial"/>
                <a:cs typeface="Arial"/>
              </a:rPr>
              <a:t>Set </a:t>
            </a:r>
            <a:r>
              <a:rPr sz="2100" spc="-319" dirty="0">
                <a:solidFill>
                  <a:srgbClr val="548235"/>
                </a:solidFill>
                <a:latin typeface="Arial"/>
                <a:cs typeface="Arial"/>
              </a:rPr>
              <a:t>P </a:t>
            </a:r>
            <a:r>
              <a:rPr sz="2100" spc="-184" dirty="0">
                <a:solidFill>
                  <a:srgbClr val="548235"/>
                </a:solidFill>
                <a:latin typeface="Arial"/>
                <a:cs typeface="Arial"/>
              </a:rPr>
              <a:t>= </a:t>
            </a:r>
            <a:r>
              <a:rPr sz="2100" spc="-188" dirty="0">
                <a:solidFill>
                  <a:srgbClr val="548235"/>
                </a:solidFill>
                <a:latin typeface="Arial"/>
                <a:cs typeface="Arial"/>
              </a:rPr>
              <a:t>(K </a:t>
            </a:r>
            <a:r>
              <a:rPr sz="2100" spc="-124" dirty="0">
                <a:solidFill>
                  <a:srgbClr val="548235"/>
                </a:solidFill>
                <a:latin typeface="Arial"/>
                <a:cs typeface="Arial"/>
              </a:rPr>
              <a:t>– </a:t>
            </a:r>
            <a:r>
              <a:rPr sz="2100" spc="-83" dirty="0">
                <a:solidFill>
                  <a:srgbClr val="548235"/>
                </a:solidFill>
                <a:latin typeface="Arial"/>
                <a:cs typeface="Arial"/>
              </a:rPr>
              <a:t>1) </a:t>
            </a:r>
            <a:r>
              <a:rPr sz="2100" spc="225" dirty="0">
                <a:solidFill>
                  <a:srgbClr val="548235"/>
                </a:solidFill>
                <a:latin typeface="Arial"/>
                <a:cs typeface="Arial"/>
              </a:rPr>
              <a:t>/ </a:t>
            </a:r>
            <a:r>
              <a:rPr sz="2100" spc="-105" dirty="0">
                <a:solidFill>
                  <a:srgbClr val="548235"/>
                </a:solidFill>
                <a:latin typeface="Arial"/>
                <a:cs typeface="Arial"/>
              </a:rPr>
              <a:t>2 </a:t>
            </a:r>
            <a:r>
              <a:rPr sz="2100" spc="15" dirty="0">
                <a:solidFill>
                  <a:srgbClr val="548235"/>
                </a:solidFill>
                <a:latin typeface="Arial"/>
                <a:cs typeface="Arial"/>
              </a:rPr>
              <a:t>to  </a:t>
            </a:r>
            <a:r>
              <a:rPr sz="2100" spc="-131" dirty="0">
                <a:solidFill>
                  <a:srgbClr val="548235"/>
                </a:solidFill>
                <a:latin typeface="Arial"/>
                <a:cs typeface="Arial"/>
              </a:rPr>
              <a:t>make </a:t>
            </a:r>
            <a:r>
              <a:rPr sz="2100" spc="-4" dirty="0">
                <a:solidFill>
                  <a:srgbClr val="548235"/>
                </a:solidFill>
                <a:latin typeface="Arial"/>
                <a:cs typeface="Arial"/>
              </a:rPr>
              <a:t>output </a:t>
            </a:r>
            <a:r>
              <a:rPr sz="2100" spc="-131" dirty="0">
                <a:solidFill>
                  <a:srgbClr val="548235"/>
                </a:solidFill>
                <a:latin typeface="Arial"/>
                <a:cs typeface="Arial"/>
              </a:rPr>
              <a:t>have  </a:t>
            </a:r>
            <a:r>
              <a:rPr sz="2100" spc="-150" dirty="0">
                <a:solidFill>
                  <a:srgbClr val="548235"/>
                </a:solidFill>
                <a:latin typeface="Arial"/>
                <a:cs typeface="Arial"/>
              </a:rPr>
              <a:t>same </a:t>
            </a:r>
            <a:r>
              <a:rPr sz="2100" spc="-153" dirty="0">
                <a:solidFill>
                  <a:srgbClr val="548235"/>
                </a:solidFill>
                <a:latin typeface="Arial"/>
                <a:cs typeface="Arial"/>
              </a:rPr>
              <a:t>size </a:t>
            </a:r>
            <a:r>
              <a:rPr sz="2100" spc="-199" dirty="0">
                <a:solidFill>
                  <a:srgbClr val="548235"/>
                </a:solidFill>
                <a:latin typeface="Arial"/>
                <a:cs typeface="Arial"/>
              </a:rPr>
              <a:t>as</a:t>
            </a:r>
            <a:r>
              <a:rPr sz="2100" spc="-49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2100" spc="4" dirty="0">
                <a:solidFill>
                  <a:srgbClr val="548235"/>
                </a:solidFill>
                <a:latin typeface="Arial"/>
                <a:cs typeface="Arial"/>
              </a:rPr>
              <a:t>input!</a:t>
            </a:r>
            <a:endParaRPr sz="2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408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776" y="0"/>
            <a:ext cx="5660252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>
                <a:solidFill>
                  <a:schemeClr val="bg1"/>
                </a:solidFill>
              </a:rPr>
              <a:t>Receptive </a:t>
            </a:r>
            <a:r>
              <a:rPr spc="-188" dirty="0">
                <a:solidFill>
                  <a:schemeClr val="bg1"/>
                </a:solidFill>
              </a:rPr>
              <a:t>Fields</a:t>
            </a:r>
          </a:p>
        </p:txBody>
      </p:sp>
      <p:sp>
        <p:nvSpPr>
          <p:cNvPr id="3" name="object 3"/>
          <p:cNvSpPr/>
          <p:nvPr/>
        </p:nvSpPr>
        <p:spPr>
          <a:xfrm>
            <a:off x="2739626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9590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9554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9518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9482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89446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64899" y="271622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489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4899" y="3256929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64899" y="3527281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4899" y="379763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489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9662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59410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4899" y="244587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4899" y="433833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98135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68100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38063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08028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77992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47956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23409" y="271622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2340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23409" y="3256928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3409" y="3527280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23409" y="3797632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340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28172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7920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23409" y="244587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23409" y="433833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112793" y="4432935"/>
            <a:ext cx="59721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0" dirty="0">
                <a:latin typeface="Arial"/>
                <a:cs typeface="Arial"/>
              </a:rPr>
              <a:t>Input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67935" y="4432935"/>
            <a:ext cx="79581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8" dirty="0">
                <a:latin typeface="Arial"/>
                <a:cs typeface="Arial"/>
              </a:rPr>
              <a:t>Output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92986" y="1709547"/>
            <a:ext cx="607610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113" dirty="0">
                <a:latin typeface="Arial Hebrew" pitchFamily="2" charset="-79"/>
                <a:cs typeface="Arial Hebrew" pitchFamily="2" charset="-79"/>
              </a:rPr>
              <a:t>For </a:t>
            </a:r>
            <a:r>
              <a:rPr spc="-49" dirty="0">
                <a:latin typeface="Arial Hebrew" pitchFamily="2" charset="-79"/>
                <a:cs typeface="Arial Hebrew" pitchFamily="2" charset="-79"/>
              </a:rPr>
              <a:t>convolution </a:t>
            </a:r>
            <a:r>
              <a:rPr spc="8" dirty="0">
                <a:latin typeface="Arial Hebrew" pitchFamily="2" charset="-79"/>
                <a:cs typeface="Arial Hebrew" pitchFamily="2" charset="-79"/>
              </a:rPr>
              <a:t>with </a:t>
            </a:r>
            <a:r>
              <a:rPr spc="-64" dirty="0">
                <a:latin typeface="Arial Hebrew" pitchFamily="2" charset="-79"/>
                <a:cs typeface="Arial Hebrew" pitchFamily="2" charset="-79"/>
              </a:rPr>
              <a:t>kernel </a:t>
            </a:r>
            <a:r>
              <a:rPr spc="-135" dirty="0">
                <a:latin typeface="Arial Hebrew" pitchFamily="2" charset="-79"/>
                <a:cs typeface="Arial Hebrew" pitchFamily="2" charset="-79"/>
              </a:rPr>
              <a:t>size </a:t>
            </a:r>
            <a:r>
              <a:rPr spc="-161" dirty="0">
                <a:latin typeface="Arial Hebrew" pitchFamily="2" charset="-79"/>
                <a:cs typeface="Arial Hebrew" pitchFamily="2" charset="-79"/>
              </a:rPr>
              <a:t>K, </a:t>
            </a:r>
            <a:r>
              <a:rPr spc="-113" dirty="0">
                <a:latin typeface="Arial Hebrew" pitchFamily="2" charset="-79"/>
                <a:cs typeface="Arial Hebrew" pitchFamily="2" charset="-79"/>
              </a:rPr>
              <a:t>each </a:t>
            </a:r>
            <a:r>
              <a:rPr spc="-49" dirty="0">
                <a:latin typeface="Arial Hebrew" pitchFamily="2" charset="-79"/>
                <a:cs typeface="Arial Hebrew" pitchFamily="2" charset="-79"/>
              </a:rPr>
              <a:t>element </a:t>
            </a:r>
            <a:r>
              <a:rPr spc="-26" dirty="0">
                <a:latin typeface="Arial Hebrew" pitchFamily="2" charset="-79"/>
                <a:cs typeface="Arial Hebrew" pitchFamily="2" charset="-79"/>
              </a:rPr>
              <a:t>in</a:t>
            </a:r>
            <a:r>
              <a:rPr spc="-161" dirty="0">
                <a:latin typeface="Arial Hebrew" pitchFamily="2" charset="-79"/>
                <a:cs typeface="Arial Hebrew" pitchFamily="2" charset="-79"/>
              </a:rPr>
              <a:t> </a:t>
            </a:r>
            <a:r>
              <a:rPr spc="-23" dirty="0">
                <a:latin typeface="Arial Hebrew" pitchFamily="2" charset="-79"/>
                <a:cs typeface="Arial Hebrew" pitchFamily="2" charset="-79"/>
              </a:rPr>
              <a:t>the </a:t>
            </a:r>
            <a:r>
              <a:rPr spc="-4" dirty="0">
                <a:latin typeface="Arial Hebrew" pitchFamily="2" charset="-79"/>
                <a:cs typeface="Arial Hebrew" pitchFamily="2" charset="-79"/>
              </a:rPr>
              <a:t>output </a:t>
            </a:r>
            <a:r>
              <a:rPr spc="-90" dirty="0">
                <a:latin typeface="Arial Hebrew" pitchFamily="2" charset="-79"/>
                <a:cs typeface="Arial Hebrew" pitchFamily="2" charset="-79"/>
              </a:rPr>
              <a:t>depends </a:t>
            </a:r>
            <a:r>
              <a:rPr spc="-56" dirty="0">
                <a:latin typeface="Arial Hebrew" pitchFamily="2" charset="-79"/>
                <a:cs typeface="Arial Hebrew" pitchFamily="2" charset="-79"/>
              </a:rPr>
              <a:t>on </a:t>
            </a:r>
            <a:r>
              <a:rPr spc="-143" dirty="0">
                <a:latin typeface="Arial Hebrew" pitchFamily="2" charset="-79"/>
                <a:cs typeface="Arial Hebrew" pitchFamily="2" charset="-79"/>
              </a:rPr>
              <a:t>a </a:t>
            </a:r>
            <a:r>
              <a:rPr spc="-266" dirty="0">
                <a:latin typeface="Arial Hebrew" pitchFamily="2" charset="-79"/>
                <a:cs typeface="Arial Hebrew" pitchFamily="2" charset="-79"/>
              </a:rPr>
              <a:t>K </a:t>
            </a:r>
            <a:r>
              <a:rPr spc="-124" dirty="0">
                <a:latin typeface="Arial Hebrew" pitchFamily="2" charset="-79"/>
                <a:cs typeface="Arial Hebrew" pitchFamily="2" charset="-79"/>
              </a:rPr>
              <a:t>x </a:t>
            </a:r>
            <a:r>
              <a:rPr spc="-266" dirty="0">
                <a:latin typeface="Arial Hebrew" pitchFamily="2" charset="-79"/>
                <a:cs typeface="Arial Hebrew" pitchFamily="2" charset="-79"/>
              </a:rPr>
              <a:t>K </a:t>
            </a:r>
            <a:r>
              <a:rPr lang="en-US" spc="-266" dirty="0">
                <a:latin typeface="Arial Hebrew" pitchFamily="2" charset="-79"/>
                <a:cs typeface="Arial Hebrew" pitchFamily="2" charset="-79"/>
              </a:rPr>
              <a:t> </a:t>
            </a:r>
            <a:r>
              <a:rPr lang="en-US" spc="-266" dirty="0">
                <a:solidFill>
                  <a:srgbClr val="C00000"/>
                </a:solidFill>
                <a:latin typeface="Arial Hebrew" pitchFamily="2" charset="-79"/>
                <a:cs typeface="Arial Hebrew" pitchFamily="2" charset="-79"/>
              </a:rPr>
              <a:t>l o c a l  </a:t>
            </a:r>
            <a:r>
              <a:rPr b="1" spc="-109" dirty="0">
                <a:solidFill>
                  <a:srgbClr val="C00000"/>
                </a:solidFill>
                <a:latin typeface="Arial Hebrew" pitchFamily="2" charset="-79"/>
                <a:cs typeface="Arial Hebrew" pitchFamily="2" charset="-79"/>
              </a:rPr>
              <a:t>receptive </a:t>
            </a:r>
            <a:r>
              <a:rPr b="1" spc="-79" dirty="0">
                <a:solidFill>
                  <a:srgbClr val="C00000"/>
                </a:solidFill>
                <a:latin typeface="Arial Hebrew" pitchFamily="2" charset="-79"/>
                <a:cs typeface="Arial Hebrew" pitchFamily="2" charset="-79"/>
              </a:rPr>
              <a:t>field </a:t>
            </a:r>
            <a:r>
              <a:rPr spc="-26" dirty="0">
                <a:latin typeface="Arial Hebrew" pitchFamily="2" charset="-79"/>
                <a:cs typeface="Arial Hebrew" pitchFamily="2" charset="-79"/>
              </a:rPr>
              <a:t>in </a:t>
            </a:r>
            <a:r>
              <a:rPr spc="-23" dirty="0">
                <a:latin typeface="Arial Hebrew" pitchFamily="2" charset="-79"/>
                <a:cs typeface="Arial Hebrew" pitchFamily="2" charset="-79"/>
              </a:rPr>
              <a:t>the</a:t>
            </a:r>
            <a:r>
              <a:rPr spc="-153" dirty="0">
                <a:latin typeface="Arial Hebrew" pitchFamily="2" charset="-79"/>
                <a:cs typeface="Arial Hebrew" pitchFamily="2" charset="-79"/>
              </a:rPr>
              <a:t> </a:t>
            </a:r>
            <a:r>
              <a:rPr spc="-11" dirty="0">
                <a:latin typeface="Arial Hebrew" pitchFamily="2" charset="-79"/>
                <a:cs typeface="Arial Hebrew" pitchFamily="2" charset="-79"/>
              </a:rPr>
              <a:t>input</a:t>
            </a:r>
            <a:endParaRPr dirty="0"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43300" y="2688300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88384" y="2959097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55031" y="2694612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48999" y="3246559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35875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115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1079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43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1007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0971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30935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388" y="271622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6388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6388" y="3256929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6388" y="3527281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388" y="379763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388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151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0899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6388" y="244587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388" y="433833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78645" y="0"/>
            <a:ext cx="538939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>
                <a:solidFill>
                  <a:schemeClr val="bg1"/>
                </a:solidFill>
              </a:rPr>
              <a:t>Receptive </a:t>
            </a:r>
            <a:r>
              <a:rPr spc="-188" dirty="0">
                <a:solidFill>
                  <a:schemeClr val="bg1"/>
                </a:solidFill>
              </a:rPr>
              <a:t>Fields</a:t>
            </a:r>
          </a:p>
        </p:txBody>
      </p:sp>
      <p:sp>
        <p:nvSpPr>
          <p:cNvPr id="19" name="object 19"/>
          <p:cNvSpPr/>
          <p:nvPr/>
        </p:nvSpPr>
        <p:spPr>
          <a:xfrm>
            <a:off x="2739626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09590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9554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49518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9482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9446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64899" y="271622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6489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64899" y="3256929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64899" y="3527281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64899" y="379763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6489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69662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9410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64899" y="244587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64899" y="433833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98135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8100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38063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08028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77992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47956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23409" y="271622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40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3409" y="3256928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3409" y="3527280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3409" y="3797632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2340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28172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17920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23409" y="244587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23409" y="433833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56646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26609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96573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66537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36501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06465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81919" y="271622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8191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81919" y="3256928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81919" y="3527280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81919" y="3797632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8191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86681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876429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81919" y="244587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81919" y="433833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69378" y="2970034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59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91298" y="3245452"/>
            <a:ext cx="280511" cy="293370"/>
          </a:xfrm>
          <a:custGeom>
            <a:avLst/>
            <a:gdLst/>
            <a:ahLst/>
            <a:cxnLst/>
            <a:rect l="l" t="t" r="r" b="b"/>
            <a:pathLst>
              <a:path w="374015" h="391160">
                <a:moveTo>
                  <a:pt x="0" y="0"/>
                </a:moveTo>
                <a:lnTo>
                  <a:pt x="374017" y="0"/>
                </a:lnTo>
                <a:lnTo>
                  <a:pt x="374017" y="391069"/>
                </a:lnTo>
                <a:lnTo>
                  <a:pt x="0" y="39106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54284" y="4432935"/>
            <a:ext cx="59721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0" dirty="0">
                <a:latin typeface="Arial"/>
                <a:cs typeface="Arial"/>
              </a:rPr>
              <a:t>Input</a:t>
            </a:r>
            <a:endParaRPr sz="21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43300" y="2688300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94081" y="3531640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223167" y="2934383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71517" y="3491415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55031" y="2694612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39373" y="3230462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44565" y="3007439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48999" y="3246559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58804" y="3230168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4504" y="3788425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712370" y="2655000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64219" y="3758937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87592" y="3492340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12594" y="2417341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5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13902" y="2415485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19603" y="2973743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122" y="3502087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62823" y="4060346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575876" y="1686686"/>
            <a:ext cx="598455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176" dirty="0"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spc="-127" dirty="0">
                <a:latin typeface="Calibri" panose="020F0502020204030204" pitchFamily="34" charset="0"/>
                <a:cs typeface="Calibri" panose="020F0502020204030204" pitchFamily="34" charset="0"/>
              </a:rPr>
              <a:t>successive </a:t>
            </a:r>
            <a:r>
              <a:rPr spc="-49" dirty="0">
                <a:latin typeface="Calibri" panose="020F0502020204030204" pitchFamily="34" charset="0"/>
                <a:cs typeface="Calibri" panose="020F0502020204030204" pitchFamily="34" charset="0"/>
              </a:rPr>
              <a:t>convolution </a:t>
            </a:r>
            <a:r>
              <a:rPr spc="-113" dirty="0">
                <a:latin typeface="Calibri" panose="020F0502020204030204" pitchFamily="34" charset="0"/>
                <a:cs typeface="Calibri" panose="020F0502020204030204" pitchFamily="34" charset="0"/>
              </a:rPr>
              <a:t>adds </a:t>
            </a:r>
            <a:r>
              <a:rPr spc="-266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spc="-105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spc="-9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spc="11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pc="-56" dirty="0">
                <a:latin typeface="Calibri" panose="020F0502020204030204" pitchFamily="34" charset="0"/>
                <a:cs typeface="Calibri" panose="020F0502020204030204" pitchFamily="34" charset="0"/>
              </a:rPr>
              <a:t>receptive </a:t>
            </a:r>
            <a:r>
              <a:rPr spc="-19" dirty="0">
                <a:latin typeface="Calibri" panose="020F0502020204030204" pitchFamily="34" charset="0"/>
                <a:cs typeface="Calibri" panose="020F0502020204030204" pitchFamily="34" charset="0"/>
              </a:rPr>
              <a:t>field </a:t>
            </a:r>
            <a:r>
              <a:rPr spc="-135" dirty="0">
                <a:latin typeface="Calibri" panose="020F0502020204030204" pitchFamily="34" charset="0"/>
                <a:cs typeface="Calibri" panose="020F0502020204030204" pitchFamily="34" charset="0"/>
              </a:rPr>
              <a:t>size  </a:t>
            </a:r>
            <a:r>
              <a:rPr spc="-11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pc="-248" dirty="0"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spc="-98" dirty="0">
                <a:latin typeface="Calibri" panose="020F0502020204030204" pitchFamily="34" charset="0"/>
                <a:cs typeface="Calibri" panose="020F0502020204030204" pitchFamily="34" charset="0"/>
              </a:rPr>
              <a:t>layers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pc="-60" dirty="0">
                <a:latin typeface="Calibri" panose="020F0502020204030204" pitchFamily="34" charset="0"/>
                <a:cs typeface="Calibri" panose="020F0502020204030204" pitchFamily="34" charset="0"/>
              </a:rPr>
              <a:t>receptive </a:t>
            </a:r>
            <a:r>
              <a:rPr spc="-19" dirty="0">
                <a:latin typeface="Calibri" panose="020F0502020204030204" pitchFamily="34" charset="0"/>
                <a:cs typeface="Calibri" panose="020F0502020204030204" pitchFamily="34" charset="0"/>
              </a:rPr>
              <a:t>field </a:t>
            </a:r>
            <a:r>
              <a:rPr spc="-131" dirty="0">
                <a:latin typeface="Calibri" panose="020F0502020204030204" pitchFamily="34" charset="0"/>
                <a:cs typeface="Calibri" panose="020F0502020204030204" pitchFamily="34" charset="0"/>
              </a:rPr>
              <a:t>size </a:t>
            </a:r>
            <a:r>
              <a:rPr spc="-94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spc="-9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spc="-158" dirty="0"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spc="-248" dirty="0"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spc="195" dirty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spc="-165" dirty="0">
                <a:latin typeface="Calibri" panose="020F0502020204030204" pitchFamily="34" charset="0"/>
                <a:cs typeface="Calibri" panose="020F0502020204030204" pitchFamily="34" charset="0"/>
              </a:rPr>
              <a:t>(K </a:t>
            </a:r>
            <a:r>
              <a:rPr spc="-105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pc="-2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75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495891" y="4432935"/>
            <a:ext cx="6828949" cy="948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algn="r">
              <a:spcBef>
                <a:spcPts val="75"/>
              </a:spcBef>
            </a:pPr>
            <a:r>
              <a:rPr sz="2100" spc="-184" dirty="0">
                <a:latin typeface="Arial"/>
                <a:cs typeface="Arial"/>
              </a:rPr>
              <a:t>O</a:t>
            </a:r>
            <a:r>
              <a:rPr sz="2100" spc="-131" dirty="0">
                <a:latin typeface="Arial"/>
                <a:cs typeface="Arial"/>
              </a:rPr>
              <a:t>u</a:t>
            </a:r>
            <a:r>
              <a:rPr sz="2100" spc="116" dirty="0">
                <a:latin typeface="Arial"/>
                <a:cs typeface="Arial"/>
              </a:rPr>
              <a:t>t</a:t>
            </a:r>
            <a:r>
              <a:rPr sz="2100" spc="-68" dirty="0">
                <a:latin typeface="Arial"/>
                <a:cs typeface="Arial"/>
              </a:rPr>
              <a:t>pu</a:t>
            </a:r>
            <a:r>
              <a:rPr sz="2100" spc="120" dirty="0">
                <a:latin typeface="Arial"/>
                <a:cs typeface="Arial"/>
              </a:rPr>
              <a:t>t</a:t>
            </a:r>
            <a:endParaRPr sz="2100" dirty="0">
              <a:latin typeface="Arial"/>
              <a:cs typeface="Arial"/>
            </a:endParaRPr>
          </a:p>
          <a:p>
            <a:pPr marL="2025015" marR="514826" indent="-2015966">
              <a:spcBef>
                <a:spcPts val="1159"/>
              </a:spcBef>
            </a:pPr>
            <a:r>
              <a:rPr sz="1500" spc="-139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sz="1500" spc="-7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49" dirty="0">
                <a:latin typeface="Calibri" panose="020F0502020204030204" pitchFamily="34" charset="0"/>
                <a:cs typeface="Calibri" panose="020F0502020204030204" pitchFamily="34" charset="0"/>
              </a:rPr>
              <a:t>careful</a:t>
            </a:r>
            <a:r>
              <a:rPr sz="15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9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z="1500" spc="-7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34" dirty="0">
                <a:latin typeface="Calibri" panose="020F0502020204030204" pitchFamily="34" charset="0"/>
                <a:cs typeface="Calibri" panose="020F0502020204030204" pitchFamily="34" charset="0"/>
              </a:rPr>
              <a:t>”receptive</a:t>
            </a:r>
            <a:r>
              <a:rPr sz="15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15" dirty="0">
                <a:latin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sz="1500" spc="-8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19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1500" spc="-7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19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500" spc="-7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19" dirty="0">
                <a:latin typeface="Calibri" panose="020F0502020204030204" pitchFamily="34" charset="0"/>
                <a:cs typeface="Calibri" panose="020F0502020204030204" pitchFamily="34" charset="0"/>
              </a:rPr>
              <a:t>input”</a:t>
            </a:r>
            <a:r>
              <a:rPr sz="1500" spc="-7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124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sz="15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30" dirty="0">
                <a:latin typeface="Calibri" panose="020F0502020204030204" pitchFamily="34" charset="0"/>
                <a:cs typeface="Calibri" panose="020F0502020204030204" pitchFamily="34" charset="0"/>
              </a:rPr>
              <a:t>“receptive</a:t>
            </a:r>
            <a:r>
              <a:rPr sz="1500" spc="-7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15" dirty="0">
                <a:latin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sz="1500" spc="-7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19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1500" spc="-8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19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5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60" dirty="0"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sz="1500" spc="-7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19" dirty="0">
                <a:latin typeface="Calibri" panose="020F0502020204030204" pitchFamily="34" charset="0"/>
                <a:cs typeface="Calibri" panose="020F0502020204030204" pitchFamily="34" charset="0"/>
              </a:rPr>
              <a:t>layer”  </a:t>
            </a:r>
            <a:r>
              <a:rPr sz="1500" spc="-45" dirty="0">
                <a:latin typeface="Calibri" panose="020F0502020204030204" pitchFamily="34" charset="0"/>
                <a:cs typeface="Calibri" panose="020F0502020204030204" pitchFamily="34" charset="0"/>
              </a:rPr>
              <a:t>Hopefully </a:t>
            </a:r>
            <a:r>
              <a:rPr sz="1500" spc="-60" dirty="0">
                <a:latin typeface="Calibri" panose="020F0502020204030204" pitchFamily="34" charset="0"/>
                <a:cs typeface="Calibri" panose="020F0502020204030204" pitchFamily="34" charset="0"/>
              </a:rPr>
              <a:t>clear </a:t>
            </a:r>
            <a:r>
              <a:rPr sz="1500" spc="-15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sz="1500" spc="-14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500" spc="-30" dirty="0">
                <a:latin typeface="Calibri" panose="020F0502020204030204" pitchFamily="34" charset="0"/>
                <a:cs typeface="Calibri" panose="020F0502020204030204" pitchFamily="34" charset="0"/>
              </a:rPr>
              <a:t>context!</a:t>
            </a:r>
            <a:endParaRPr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11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115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1079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43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1007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0971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30935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388" y="271622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6388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6388" y="3256929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6388" y="3527281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388" y="379763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388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151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0899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6388" y="244587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388" y="433833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42505" y="0"/>
            <a:ext cx="764879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>
                <a:solidFill>
                  <a:schemeClr val="bg1"/>
                </a:solidFill>
              </a:rPr>
              <a:t>Receptive </a:t>
            </a:r>
            <a:r>
              <a:rPr spc="-188" dirty="0">
                <a:solidFill>
                  <a:schemeClr val="bg1"/>
                </a:solidFill>
              </a:rPr>
              <a:t>Fields</a:t>
            </a:r>
          </a:p>
        </p:txBody>
      </p:sp>
      <p:sp>
        <p:nvSpPr>
          <p:cNvPr id="19" name="object 19"/>
          <p:cNvSpPr/>
          <p:nvPr/>
        </p:nvSpPr>
        <p:spPr>
          <a:xfrm>
            <a:off x="2739626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09590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9554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49518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9482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9446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64899" y="271622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6489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64899" y="3256929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64899" y="3527281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64899" y="379763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6489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69662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9410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64899" y="244587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64899" y="433833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98135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8100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38063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08028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77992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47956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23409" y="271622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40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3409" y="3256928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3409" y="3527280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3409" y="3797632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2340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28172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17920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23409" y="244587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23409" y="433833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56646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26609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96573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66537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36501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06465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81919" y="271622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8191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81919" y="3256928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81919" y="3527280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81919" y="3797632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8191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86681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876429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81919" y="244587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81919" y="433833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69378" y="2970034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59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91298" y="3245452"/>
            <a:ext cx="280511" cy="293370"/>
          </a:xfrm>
          <a:custGeom>
            <a:avLst/>
            <a:gdLst/>
            <a:ahLst/>
            <a:cxnLst/>
            <a:rect l="l" t="t" r="r" b="b"/>
            <a:pathLst>
              <a:path w="374015" h="391160">
                <a:moveTo>
                  <a:pt x="0" y="0"/>
                </a:moveTo>
                <a:lnTo>
                  <a:pt x="374017" y="0"/>
                </a:lnTo>
                <a:lnTo>
                  <a:pt x="374017" y="391069"/>
                </a:lnTo>
                <a:lnTo>
                  <a:pt x="0" y="39106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54284" y="4432935"/>
            <a:ext cx="59721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0" dirty="0">
                <a:latin typeface="Arial"/>
                <a:cs typeface="Arial"/>
              </a:rPr>
              <a:t>Input</a:t>
            </a:r>
            <a:endParaRPr sz="21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529427" y="4432935"/>
            <a:ext cx="79581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8" dirty="0">
                <a:latin typeface="Arial"/>
                <a:cs typeface="Arial"/>
              </a:rPr>
              <a:t>Output</a:t>
            </a:r>
            <a:endParaRPr sz="21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43300" y="2688300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94081" y="3531640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23167" y="2934383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71517" y="3491415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55031" y="2694612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39373" y="3230462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93993" y="3093938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48999" y="3246559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58804" y="3230168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64504" y="3788425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712370" y="2655000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64219" y="3758937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87592" y="3492340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2594" y="2417341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5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13902" y="2415485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19603" y="2973743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122" y="3502087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62823" y="4060346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575876" y="1686686"/>
            <a:ext cx="598455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176" dirty="0"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spc="-127" dirty="0">
                <a:latin typeface="Calibri" panose="020F0502020204030204" pitchFamily="34" charset="0"/>
                <a:cs typeface="Calibri" panose="020F0502020204030204" pitchFamily="34" charset="0"/>
              </a:rPr>
              <a:t>successive </a:t>
            </a:r>
            <a:r>
              <a:rPr spc="-49" dirty="0">
                <a:latin typeface="Calibri" panose="020F0502020204030204" pitchFamily="34" charset="0"/>
                <a:cs typeface="Calibri" panose="020F0502020204030204" pitchFamily="34" charset="0"/>
              </a:rPr>
              <a:t>convolution </a:t>
            </a:r>
            <a:r>
              <a:rPr spc="-113" dirty="0">
                <a:latin typeface="Calibri" panose="020F0502020204030204" pitchFamily="34" charset="0"/>
                <a:cs typeface="Calibri" panose="020F0502020204030204" pitchFamily="34" charset="0"/>
              </a:rPr>
              <a:t>adds </a:t>
            </a:r>
            <a:r>
              <a:rPr spc="-266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spc="-105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spc="-9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spc="11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pc="-56" dirty="0">
                <a:latin typeface="Calibri" panose="020F0502020204030204" pitchFamily="34" charset="0"/>
                <a:cs typeface="Calibri" panose="020F0502020204030204" pitchFamily="34" charset="0"/>
              </a:rPr>
              <a:t>receptive </a:t>
            </a:r>
            <a:r>
              <a:rPr spc="-19" dirty="0">
                <a:latin typeface="Calibri" panose="020F0502020204030204" pitchFamily="34" charset="0"/>
                <a:cs typeface="Calibri" panose="020F0502020204030204" pitchFamily="34" charset="0"/>
              </a:rPr>
              <a:t>field </a:t>
            </a:r>
            <a:r>
              <a:rPr spc="-135" dirty="0">
                <a:latin typeface="Calibri" panose="020F0502020204030204" pitchFamily="34" charset="0"/>
                <a:cs typeface="Calibri" panose="020F0502020204030204" pitchFamily="34" charset="0"/>
              </a:rPr>
              <a:t>size  </a:t>
            </a:r>
            <a:r>
              <a:rPr spc="-11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pc="-248" dirty="0"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spc="-98" dirty="0">
                <a:latin typeface="Calibri" panose="020F0502020204030204" pitchFamily="34" charset="0"/>
                <a:cs typeface="Calibri" panose="020F0502020204030204" pitchFamily="34" charset="0"/>
              </a:rPr>
              <a:t>layers </a:t>
            </a:r>
            <a:r>
              <a:rPr spc="-23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pc="-60" dirty="0">
                <a:latin typeface="Calibri" panose="020F0502020204030204" pitchFamily="34" charset="0"/>
                <a:cs typeface="Calibri" panose="020F0502020204030204" pitchFamily="34" charset="0"/>
              </a:rPr>
              <a:t>receptive </a:t>
            </a:r>
            <a:r>
              <a:rPr spc="-19" dirty="0">
                <a:latin typeface="Calibri" panose="020F0502020204030204" pitchFamily="34" charset="0"/>
                <a:cs typeface="Calibri" panose="020F0502020204030204" pitchFamily="34" charset="0"/>
              </a:rPr>
              <a:t>field </a:t>
            </a:r>
            <a:r>
              <a:rPr spc="-131" dirty="0">
                <a:latin typeface="Calibri" panose="020F0502020204030204" pitchFamily="34" charset="0"/>
                <a:cs typeface="Calibri" panose="020F0502020204030204" pitchFamily="34" charset="0"/>
              </a:rPr>
              <a:t>size </a:t>
            </a:r>
            <a:r>
              <a:rPr spc="-94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spc="-9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spc="-158" dirty="0"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spc="-248" dirty="0"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spc="195" dirty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spc="-165" dirty="0">
                <a:latin typeface="Calibri" panose="020F0502020204030204" pitchFamily="34" charset="0"/>
                <a:cs typeface="Calibri" panose="020F0502020204030204" pitchFamily="34" charset="0"/>
              </a:rPr>
              <a:t>(K </a:t>
            </a:r>
            <a:r>
              <a:rPr spc="-105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spc="-2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75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282474" y="4528184"/>
            <a:ext cx="4473416" cy="54935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800"/>
              </a:lnSpc>
              <a:spcBef>
                <a:spcPts val="56"/>
              </a:spcBef>
            </a:pPr>
            <a:r>
              <a:rPr spc="-71" dirty="0">
                <a:solidFill>
                  <a:srgbClr val="C00000"/>
                </a:solidFill>
                <a:latin typeface="Arial"/>
                <a:cs typeface="Arial"/>
              </a:rPr>
              <a:t>Problem: </a:t>
            </a:r>
            <a:r>
              <a:rPr spc="-113" dirty="0">
                <a:solidFill>
                  <a:srgbClr val="C00000"/>
                </a:solidFill>
                <a:latin typeface="Arial"/>
                <a:cs typeface="Arial"/>
              </a:rPr>
              <a:t>For </a:t>
            </a:r>
            <a:r>
              <a:rPr spc="-83" dirty="0">
                <a:solidFill>
                  <a:srgbClr val="C00000"/>
                </a:solidFill>
                <a:latin typeface="Arial"/>
                <a:cs typeface="Arial"/>
              </a:rPr>
              <a:t>large </a:t>
            </a:r>
            <a:r>
              <a:rPr spc="-113" dirty="0">
                <a:solidFill>
                  <a:srgbClr val="C00000"/>
                </a:solidFill>
                <a:latin typeface="Arial"/>
                <a:cs typeface="Arial"/>
              </a:rPr>
              <a:t>images </a:t>
            </a:r>
            <a:r>
              <a:rPr spc="-71" dirty="0">
                <a:solidFill>
                  <a:srgbClr val="C00000"/>
                </a:solidFill>
                <a:latin typeface="Arial"/>
                <a:cs typeface="Arial"/>
              </a:rPr>
              <a:t>we </a:t>
            </a:r>
            <a:r>
              <a:rPr spc="-79" dirty="0">
                <a:solidFill>
                  <a:srgbClr val="C00000"/>
                </a:solidFill>
                <a:latin typeface="Arial"/>
                <a:cs typeface="Arial"/>
              </a:rPr>
              <a:t>need 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many layers  </a:t>
            </a:r>
            <a:r>
              <a:rPr spc="-8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pc="-10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113" dirty="0">
                <a:solidFill>
                  <a:srgbClr val="C00000"/>
                </a:solidFill>
                <a:latin typeface="Arial"/>
                <a:cs typeface="Arial"/>
              </a:rPr>
              <a:t>each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C00000"/>
                </a:solidFill>
                <a:latin typeface="Arial"/>
                <a:cs typeface="Arial"/>
              </a:rPr>
              <a:t>output</a:t>
            </a:r>
            <a:r>
              <a:rPr spc="-10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11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pc="-10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30" dirty="0">
                <a:solidFill>
                  <a:srgbClr val="C00000"/>
                </a:solidFill>
                <a:latin typeface="Arial"/>
                <a:cs typeface="Arial"/>
              </a:rPr>
              <a:t>“see”</a:t>
            </a:r>
            <a:r>
              <a:rPr spc="-10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23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pc="-9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srgbClr val="C00000"/>
                </a:solidFill>
                <a:latin typeface="Arial"/>
                <a:cs typeface="Arial"/>
              </a:rPr>
              <a:t>whole</a:t>
            </a:r>
            <a:r>
              <a:rPr spc="-9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r>
              <a:rPr spc="-9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9658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115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1079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43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1007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0971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30935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388" y="271622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6388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6388" y="3256929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6388" y="3527281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388" y="379763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388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151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0899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6388" y="244587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388" y="433833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80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9423" y="0"/>
            <a:ext cx="791876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>
                <a:solidFill>
                  <a:schemeClr val="bg1"/>
                </a:solidFill>
              </a:rPr>
              <a:t>Receptive </a:t>
            </a:r>
            <a:r>
              <a:rPr spc="-188" dirty="0">
                <a:solidFill>
                  <a:schemeClr val="bg1"/>
                </a:solidFill>
              </a:rPr>
              <a:t>Fields</a:t>
            </a:r>
          </a:p>
        </p:txBody>
      </p:sp>
      <p:sp>
        <p:nvSpPr>
          <p:cNvPr id="19" name="object 19"/>
          <p:cNvSpPr/>
          <p:nvPr/>
        </p:nvSpPr>
        <p:spPr>
          <a:xfrm>
            <a:off x="2739626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09590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9554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49518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9482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9446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64899" y="271622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6489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64899" y="3256929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64899" y="3527281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64899" y="379763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6489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69662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9410" y="2441111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64899" y="244587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64899" y="4338336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98135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8100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38063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08028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77992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47956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23409" y="271622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40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3409" y="3256928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3409" y="3527280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3409" y="3797632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2340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28172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17920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23409" y="244587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23409" y="433833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56646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26609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96573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66537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36501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06465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81919" y="271622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81919" y="2986577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81919" y="3256928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81919" y="3527280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81919" y="3797632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81919" y="4067984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86681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876429" y="2441110"/>
            <a:ext cx="0" cy="1902143"/>
          </a:xfrm>
          <a:custGeom>
            <a:avLst/>
            <a:gdLst/>
            <a:ahLst/>
            <a:cxnLst/>
            <a:rect l="l" t="t" r="r" b="b"/>
            <a:pathLst>
              <a:path h="2536190">
                <a:moveTo>
                  <a:pt x="0" y="0"/>
                </a:moveTo>
                <a:lnTo>
                  <a:pt x="0" y="25359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81919" y="2445873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81919" y="4338335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69378" y="2970034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59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91298" y="3245452"/>
            <a:ext cx="280511" cy="293370"/>
          </a:xfrm>
          <a:custGeom>
            <a:avLst/>
            <a:gdLst/>
            <a:ahLst/>
            <a:cxnLst/>
            <a:rect l="l" t="t" r="r" b="b"/>
            <a:pathLst>
              <a:path w="374015" h="391160">
                <a:moveTo>
                  <a:pt x="0" y="0"/>
                </a:moveTo>
                <a:lnTo>
                  <a:pt x="374017" y="0"/>
                </a:lnTo>
                <a:lnTo>
                  <a:pt x="374017" y="391069"/>
                </a:lnTo>
                <a:lnTo>
                  <a:pt x="0" y="39106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54284" y="4432935"/>
            <a:ext cx="59721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0" dirty="0">
                <a:latin typeface="Arial"/>
                <a:cs typeface="Arial"/>
              </a:rPr>
              <a:t>Input</a:t>
            </a:r>
            <a:endParaRPr sz="21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529427" y="4432935"/>
            <a:ext cx="79581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8" dirty="0">
                <a:latin typeface="Arial"/>
                <a:cs typeface="Arial"/>
              </a:rPr>
              <a:t>Output</a:t>
            </a:r>
            <a:endParaRPr sz="21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43300" y="2688300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94081" y="3531640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23167" y="2934383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71517" y="3491415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59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55031" y="2694612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39373" y="3230462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44565" y="3019796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48999" y="3246559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58804" y="3230168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64504" y="3788425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712370" y="2655000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64219" y="3758937"/>
            <a:ext cx="321944" cy="336232"/>
          </a:xfrm>
          <a:custGeom>
            <a:avLst/>
            <a:gdLst/>
            <a:ahLst/>
            <a:cxnLst/>
            <a:rect l="l" t="t" r="r" b="b"/>
            <a:pathLst>
              <a:path w="429260" h="448310">
                <a:moveTo>
                  <a:pt x="0" y="0"/>
                </a:moveTo>
                <a:lnTo>
                  <a:pt x="428706" y="0"/>
                </a:lnTo>
                <a:lnTo>
                  <a:pt x="428706" y="448251"/>
                </a:lnTo>
                <a:lnTo>
                  <a:pt x="0" y="44825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87592" y="3492340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4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2594" y="2417341"/>
            <a:ext cx="807720" cy="844391"/>
          </a:xfrm>
          <a:custGeom>
            <a:avLst/>
            <a:gdLst/>
            <a:ahLst/>
            <a:cxnLst/>
            <a:rect l="l" t="t" r="r" b="b"/>
            <a:pathLst>
              <a:path w="1076960" h="1125855">
                <a:moveTo>
                  <a:pt x="0" y="0"/>
                </a:moveTo>
                <a:lnTo>
                  <a:pt x="1076446" y="0"/>
                </a:lnTo>
                <a:lnTo>
                  <a:pt x="1076446" y="1125523"/>
                </a:lnTo>
                <a:lnTo>
                  <a:pt x="0" y="112552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13902" y="2415485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19603" y="2973743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122" y="3502087"/>
            <a:ext cx="1711643" cy="266224"/>
          </a:xfrm>
          <a:custGeom>
            <a:avLst/>
            <a:gdLst/>
            <a:ahLst/>
            <a:cxnLst/>
            <a:rect l="l" t="t" r="r" b="b"/>
            <a:pathLst>
              <a:path w="2282190" h="354964">
                <a:moveTo>
                  <a:pt x="0" y="0"/>
                </a:moveTo>
                <a:lnTo>
                  <a:pt x="2282141" y="354419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62823" y="4060346"/>
            <a:ext cx="1744980" cy="282893"/>
          </a:xfrm>
          <a:custGeom>
            <a:avLst/>
            <a:gdLst/>
            <a:ahLst/>
            <a:cxnLst/>
            <a:rect l="l" t="t" r="r" b="b"/>
            <a:pathLst>
              <a:path w="2326640" h="377189">
                <a:moveTo>
                  <a:pt x="0" y="376714"/>
                </a:moveTo>
                <a:lnTo>
                  <a:pt x="2326505" y="0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575876" y="1686686"/>
            <a:ext cx="598455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176" dirty="0">
                <a:latin typeface="Arial"/>
                <a:cs typeface="Arial"/>
              </a:rPr>
              <a:t>Each </a:t>
            </a:r>
            <a:r>
              <a:rPr spc="-127" dirty="0">
                <a:latin typeface="Arial"/>
                <a:cs typeface="Arial"/>
              </a:rPr>
              <a:t>successive </a:t>
            </a:r>
            <a:r>
              <a:rPr spc="-49" dirty="0">
                <a:latin typeface="Arial"/>
                <a:cs typeface="Arial"/>
              </a:rPr>
              <a:t>convolution </a:t>
            </a:r>
            <a:r>
              <a:rPr spc="-113" dirty="0">
                <a:latin typeface="Arial"/>
                <a:cs typeface="Arial"/>
              </a:rPr>
              <a:t>adds </a:t>
            </a:r>
            <a:r>
              <a:rPr spc="-266" dirty="0">
                <a:latin typeface="Arial"/>
                <a:cs typeface="Arial"/>
              </a:rPr>
              <a:t>K </a:t>
            </a:r>
            <a:r>
              <a:rPr spc="-105" dirty="0">
                <a:latin typeface="Arial"/>
                <a:cs typeface="Arial"/>
              </a:rPr>
              <a:t>– </a:t>
            </a:r>
            <a:r>
              <a:rPr spc="-90" dirty="0">
                <a:latin typeface="Arial"/>
                <a:cs typeface="Arial"/>
              </a:rPr>
              <a:t>1 </a:t>
            </a:r>
            <a:r>
              <a:rPr spc="11" dirty="0">
                <a:latin typeface="Arial"/>
                <a:cs typeface="Arial"/>
              </a:rPr>
              <a:t>to </a:t>
            </a:r>
            <a:r>
              <a:rPr spc="-23" dirty="0">
                <a:latin typeface="Arial"/>
                <a:cs typeface="Arial"/>
              </a:rPr>
              <a:t>the </a:t>
            </a:r>
            <a:r>
              <a:rPr spc="-56" dirty="0">
                <a:latin typeface="Arial"/>
                <a:cs typeface="Arial"/>
              </a:rPr>
              <a:t>receptive </a:t>
            </a:r>
            <a:r>
              <a:rPr spc="-19" dirty="0">
                <a:latin typeface="Arial"/>
                <a:cs typeface="Arial"/>
              </a:rPr>
              <a:t>field </a:t>
            </a:r>
            <a:r>
              <a:rPr spc="-135" dirty="0">
                <a:latin typeface="Arial"/>
                <a:cs typeface="Arial"/>
              </a:rPr>
              <a:t>size  </a:t>
            </a:r>
            <a:r>
              <a:rPr spc="-11" dirty="0">
                <a:latin typeface="Arial"/>
                <a:cs typeface="Arial"/>
              </a:rPr>
              <a:t>With </a:t>
            </a:r>
            <a:r>
              <a:rPr spc="-248" dirty="0">
                <a:latin typeface="Arial"/>
                <a:cs typeface="Arial"/>
              </a:rPr>
              <a:t>L </a:t>
            </a:r>
            <a:r>
              <a:rPr spc="-98" dirty="0">
                <a:latin typeface="Arial"/>
                <a:cs typeface="Arial"/>
              </a:rPr>
              <a:t>layers </a:t>
            </a:r>
            <a:r>
              <a:rPr spc="-23" dirty="0">
                <a:latin typeface="Arial"/>
                <a:cs typeface="Arial"/>
              </a:rPr>
              <a:t>the </a:t>
            </a:r>
            <a:r>
              <a:rPr spc="-60" dirty="0">
                <a:latin typeface="Arial"/>
                <a:cs typeface="Arial"/>
              </a:rPr>
              <a:t>receptive </a:t>
            </a:r>
            <a:r>
              <a:rPr spc="-19" dirty="0">
                <a:latin typeface="Arial"/>
                <a:cs typeface="Arial"/>
              </a:rPr>
              <a:t>field </a:t>
            </a:r>
            <a:r>
              <a:rPr spc="-131" dirty="0">
                <a:latin typeface="Arial"/>
                <a:cs typeface="Arial"/>
              </a:rPr>
              <a:t>size </a:t>
            </a:r>
            <a:r>
              <a:rPr spc="-94" dirty="0">
                <a:latin typeface="Arial"/>
                <a:cs typeface="Arial"/>
              </a:rPr>
              <a:t>is </a:t>
            </a:r>
            <a:r>
              <a:rPr spc="-90" dirty="0">
                <a:latin typeface="Arial"/>
                <a:cs typeface="Arial"/>
              </a:rPr>
              <a:t>1 </a:t>
            </a:r>
            <a:r>
              <a:rPr spc="-158" dirty="0">
                <a:latin typeface="Arial"/>
                <a:cs typeface="Arial"/>
              </a:rPr>
              <a:t>+ </a:t>
            </a:r>
            <a:r>
              <a:rPr spc="-248" dirty="0">
                <a:latin typeface="Arial"/>
                <a:cs typeface="Arial"/>
              </a:rPr>
              <a:t>L </a:t>
            </a:r>
            <a:r>
              <a:rPr spc="195" dirty="0">
                <a:latin typeface="Arial"/>
                <a:cs typeface="Arial"/>
              </a:rPr>
              <a:t>* </a:t>
            </a:r>
            <a:r>
              <a:rPr spc="-165" dirty="0">
                <a:latin typeface="Arial"/>
                <a:cs typeface="Arial"/>
              </a:rPr>
              <a:t>(K </a:t>
            </a:r>
            <a:r>
              <a:rPr spc="-105" dirty="0">
                <a:latin typeface="Arial"/>
                <a:cs typeface="Arial"/>
              </a:rPr>
              <a:t>–</a:t>
            </a:r>
            <a:r>
              <a:rPr spc="-214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1)</a:t>
            </a:r>
            <a:endParaRPr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282474" y="4528185"/>
            <a:ext cx="4472940" cy="92066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 indent="-44768" algn="ctr">
              <a:lnSpc>
                <a:spcPct val="100800"/>
              </a:lnSpc>
              <a:spcBef>
                <a:spcPts val="56"/>
              </a:spcBef>
            </a:pPr>
            <a:r>
              <a:rPr spc="-71" dirty="0">
                <a:solidFill>
                  <a:srgbClr val="C00000"/>
                </a:solidFill>
                <a:latin typeface="Arial"/>
                <a:cs typeface="Arial"/>
              </a:rPr>
              <a:t>Problem: </a:t>
            </a:r>
            <a:r>
              <a:rPr spc="-113" dirty="0">
                <a:solidFill>
                  <a:srgbClr val="C00000"/>
                </a:solidFill>
                <a:latin typeface="Arial"/>
                <a:cs typeface="Arial"/>
              </a:rPr>
              <a:t>For </a:t>
            </a:r>
            <a:r>
              <a:rPr spc="-83" dirty="0">
                <a:solidFill>
                  <a:srgbClr val="C00000"/>
                </a:solidFill>
                <a:latin typeface="Arial"/>
                <a:cs typeface="Arial"/>
              </a:rPr>
              <a:t>large </a:t>
            </a:r>
            <a:r>
              <a:rPr spc="-113" dirty="0">
                <a:solidFill>
                  <a:srgbClr val="C00000"/>
                </a:solidFill>
                <a:latin typeface="Arial"/>
                <a:cs typeface="Arial"/>
              </a:rPr>
              <a:t>images </a:t>
            </a:r>
            <a:r>
              <a:rPr spc="-71" dirty="0">
                <a:solidFill>
                  <a:srgbClr val="C00000"/>
                </a:solidFill>
                <a:latin typeface="Arial"/>
                <a:cs typeface="Arial"/>
              </a:rPr>
              <a:t>we </a:t>
            </a:r>
            <a:r>
              <a:rPr spc="-79" dirty="0">
                <a:solidFill>
                  <a:srgbClr val="C00000"/>
                </a:solidFill>
                <a:latin typeface="Arial"/>
                <a:cs typeface="Arial"/>
              </a:rPr>
              <a:t>need 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many layers  </a:t>
            </a:r>
            <a:r>
              <a:rPr spc="-8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pc="-10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113" dirty="0">
                <a:solidFill>
                  <a:srgbClr val="C00000"/>
                </a:solidFill>
                <a:latin typeface="Arial"/>
                <a:cs typeface="Arial"/>
              </a:rPr>
              <a:t>each</a:t>
            </a:r>
            <a:r>
              <a:rPr spc="-10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C00000"/>
                </a:solidFill>
                <a:latin typeface="Arial"/>
                <a:cs typeface="Arial"/>
              </a:rPr>
              <a:t>output</a:t>
            </a:r>
            <a:r>
              <a:rPr spc="-10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11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pc="-1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30" dirty="0">
                <a:solidFill>
                  <a:srgbClr val="C00000"/>
                </a:solidFill>
                <a:latin typeface="Arial"/>
                <a:cs typeface="Arial"/>
              </a:rPr>
              <a:t>“see”</a:t>
            </a:r>
            <a:r>
              <a:rPr spc="-10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23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srgbClr val="C00000"/>
                </a:solidFill>
                <a:latin typeface="Arial"/>
                <a:cs typeface="Arial"/>
              </a:rPr>
              <a:t>whole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 image</a:t>
            </a:r>
            <a:r>
              <a:rPr spc="-9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98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endParaRPr dirty="0">
              <a:latin typeface="Arial"/>
              <a:cs typeface="Arial"/>
            </a:endParaRPr>
          </a:p>
          <a:p>
            <a:pPr marL="16193" algn="ctr">
              <a:spcBef>
                <a:spcPts val="649"/>
              </a:spcBef>
            </a:pPr>
            <a:r>
              <a:rPr spc="-56" dirty="0">
                <a:solidFill>
                  <a:srgbClr val="548235"/>
                </a:solidFill>
                <a:latin typeface="Arial"/>
                <a:cs typeface="Arial"/>
              </a:rPr>
              <a:t>Solution: </a:t>
            </a:r>
            <a:r>
              <a:rPr spc="-90" dirty="0">
                <a:solidFill>
                  <a:srgbClr val="548235"/>
                </a:solidFill>
                <a:latin typeface="Arial"/>
                <a:cs typeface="Arial"/>
              </a:rPr>
              <a:t>Downsample </a:t>
            </a:r>
            <a:r>
              <a:rPr spc="-68" dirty="0">
                <a:solidFill>
                  <a:srgbClr val="548235"/>
                </a:solidFill>
                <a:latin typeface="Arial"/>
                <a:cs typeface="Arial"/>
              </a:rPr>
              <a:t>inside </a:t>
            </a:r>
            <a:r>
              <a:rPr spc="-23" dirty="0">
                <a:solidFill>
                  <a:srgbClr val="548235"/>
                </a:solidFill>
                <a:latin typeface="Arial"/>
                <a:cs typeface="Arial"/>
              </a:rPr>
              <a:t>the</a:t>
            </a:r>
            <a:r>
              <a:rPr spc="-184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pc="-34" dirty="0">
                <a:solidFill>
                  <a:srgbClr val="548235"/>
                </a:solidFill>
                <a:latin typeface="Arial"/>
                <a:cs typeface="Arial"/>
              </a:rPr>
              <a:t>network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7688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5" y="1106805"/>
            <a:ext cx="304752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u="heavy" spc="-12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Strided</a:t>
            </a:r>
            <a:r>
              <a:rPr sz="3000" spc="-188" dirty="0">
                <a:latin typeface="Arial"/>
                <a:cs typeface="Arial"/>
              </a:rPr>
              <a:t> </a:t>
            </a:r>
            <a:r>
              <a:rPr sz="3000" spc="-124" dirty="0">
                <a:latin typeface="Arial"/>
                <a:cs typeface="Arial"/>
              </a:rPr>
              <a:t>Convolution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98969" y="1698117"/>
            <a:ext cx="1425416" cy="125611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525" marR="3810" algn="just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</a:t>
            </a:r>
            <a:r>
              <a:rPr sz="2700" spc="-191" dirty="0">
                <a:latin typeface="Arial"/>
                <a:cs typeface="Arial"/>
              </a:rPr>
              <a:t>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 </a:t>
            </a:r>
            <a:r>
              <a:rPr sz="2700" spc="-150" dirty="0">
                <a:latin typeface="Arial"/>
                <a:cs typeface="Arial"/>
              </a:rPr>
              <a:t>3x3  </a:t>
            </a:r>
            <a:r>
              <a:rPr sz="2700" spc="-94" dirty="0">
                <a:latin typeface="Arial"/>
                <a:cs typeface="Arial"/>
              </a:rPr>
              <a:t>Stride:</a:t>
            </a:r>
            <a:r>
              <a:rPr sz="2700" spc="-158" dirty="0">
                <a:latin typeface="Arial"/>
                <a:cs typeface="Arial"/>
              </a:rPr>
              <a:t> </a:t>
            </a:r>
            <a:r>
              <a:rPr sz="2700" spc="-135" dirty="0">
                <a:latin typeface="Arial"/>
                <a:cs typeface="Arial"/>
              </a:rPr>
              <a:t>2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0255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5" y="1106805"/>
            <a:ext cx="304752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u="heavy" spc="-12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Strided</a:t>
            </a:r>
            <a:r>
              <a:rPr sz="3000" spc="-188" dirty="0">
                <a:latin typeface="Arial"/>
                <a:cs typeface="Arial"/>
              </a:rPr>
              <a:t> </a:t>
            </a:r>
            <a:r>
              <a:rPr sz="3000" spc="-124" dirty="0">
                <a:latin typeface="Arial"/>
                <a:cs typeface="Arial"/>
              </a:rPr>
              <a:t>Convolution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98969" y="1698117"/>
            <a:ext cx="1425416" cy="125611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525" marR="3810" algn="just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</a:t>
            </a:r>
            <a:r>
              <a:rPr sz="2700" spc="-191" dirty="0">
                <a:latin typeface="Arial"/>
                <a:cs typeface="Arial"/>
              </a:rPr>
              <a:t>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 </a:t>
            </a:r>
            <a:r>
              <a:rPr sz="2700" spc="-150" dirty="0">
                <a:latin typeface="Arial"/>
                <a:cs typeface="Arial"/>
              </a:rPr>
              <a:t>3x3  </a:t>
            </a:r>
            <a:r>
              <a:rPr sz="2700" spc="-94" dirty="0">
                <a:latin typeface="Arial"/>
                <a:cs typeface="Arial"/>
              </a:rPr>
              <a:t>Stride:</a:t>
            </a:r>
            <a:r>
              <a:rPr sz="2700" spc="-158" dirty="0">
                <a:latin typeface="Arial"/>
                <a:cs typeface="Arial"/>
              </a:rPr>
              <a:t> </a:t>
            </a:r>
            <a:r>
              <a:rPr sz="2700" spc="-135" dirty="0">
                <a:latin typeface="Arial"/>
                <a:cs typeface="Arial"/>
              </a:rPr>
              <a:t>2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74932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294" y="118264"/>
            <a:ext cx="304752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u="heavy" spc="-127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Strided</a:t>
            </a:r>
            <a:r>
              <a:rPr spc="-188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124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98969" y="1698117"/>
            <a:ext cx="1425416" cy="125611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525" marR="3810" algn="just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</a:t>
            </a:r>
            <a:r>
              <a:rPr sz="2700" spc="-191" dirty="0">
                <a:latin typeface="Arial"/>
                <a:cs typeface="Arial"/>
              </a:rPr>
              <a:t>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 </a:t>
            </a:r>
            <a:r>
              <a:rPr sz="2700" spc="-150" dirty="0">
                <a:latin typeface="Arial"/>
                <a:cs typeface="Arial"/>
              </a:rPr>
              <a:t>3x3  </a:t>
            </a:r>
            <a:r>
              <a:rPr sz="2700" spc="-94" dirty="0">
                <a:latin typeface="Arial"/>
                <a:cs typeface="Arial"/>
              </a:rPr>
              <a:t>Stride:</a:t>
            </a:r>
            <a:r>
              <a:rPr sz="2700" spc="-158" dirty="0">
                <a:latin typeface="Arial"/>
                <a:cs typeface="Arial"/>
              </a:rPr>
              <a:t> </a:t>
            </a:r>
            <a:r>
              <a:rPr sz="2700" spc="-135" dirty="0">
                <a:latin typeface="Arial"/>
                <a:cs typeface="Arial"/>
              </a:rPr>
              <a:t>2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7600" y="2082165"/>
            <a:ext cx="168021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5" dirty="0">
                <a:latin typeface="Arial"/>
                <a:cs typeface="Arial"/>
              </a:rPr>
              <a:t>Output:</a:t>
            </a:r>
            <a:r>
              <a:rPr sz="2700" spc="-203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3x3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8120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90" y="0"/>
            <a:ext cx="418085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u="heavy" spc="-127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Strided</a:t>
            </a:r>
            <a:r>
              <a:rPr spc="-188" dirty="0">
                <a:solidFill>
                  <a:schemeClr val="bg1"/>
                </a:solidFill>
              </a:rPr>
              <a:t> </a:t>
            </a:r>
            <a:r>
              <a:rPr spc="-124" dirty="0">
                <a:solidFill>
                  <a:schemeClr val="bg1"/>
                </a:solidFill>
              </a:rPr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888" y="2015004"/>
          <a:ext cx="3083717" cy="308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727600" y="2082165"/>
            <a:ext cx="168021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5" dirty="0">
                <a:latin typeface="Arial"/>
                <a:cs typeface="Arial"/>
              </a:rPr>
              <a:t>Output:</a:t>
            </a:r>
            <a:r>
              <a:rPr sz="2700" spc="-203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3x3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7076" y="1698117"/>
            <a:ext cx="1517333" cy="300274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00965" marR="3810" algn="just">
              <a:lnSpc>
                <a:spcPts val="3225"/>
              </a:lnSpc>
              <a:spcBef>
                <a:spcPts val="195"/>
              </a:spcBef>
            </a:pPr>
            <a:r>
              <a:rPr sz="2700" spc="-38" dirty="0">
                <a:latin typeface="Arial"/>
                <a:cs typeface="Arial"/>
              </a:rPr>
              <a:t>Input:</a:t>
            </a:r>
            <a:r>
              <a:rPr sz="2700" spc="-188" dirty="0">
                <a:latin typeface="Arial"/>
                <a:cs typeface="Arial"/>
              </a:rPr>
              <a:t> </a:t>
            </a:r>
            <a:r>
              <a:rPr sz="2700" spc="-153" dirty="0">
                <a:latin typeface="Arial"/>
                <a:cs typeface="Arial"/>
              </a:rPr>
              <a:t>7x7  </a:t>
            </a:r>
            <a:r>
              <a:rPr sz="2700" spc="-60" dirty="0">
                <a:latin typeface="Arial"/>
                <a:cs typeface="Arial"/>
              </a:rPr>
              <a:t>Filter: </a:t>
            </a:r>
            <a:r>
              <a:rPr sz="2700" spc="-150" dirty="0">
                <a:latin typeface="Arial"/>
                <a:cs typeface="Arial"/>
              </a:rPr>
              <a:t>3x3  </a:t>
            </a:r>
            <a:r>
              <a:rPr sz="2700" spc="-94" dirty="0">
                <a:latin typeface="Arial"/>
                <a:cs typeface="Arial"/>
              </a:rPr>
              <a:t>Stride:</a:t>
            </a:r>
            <a:r>
              <a:rPr sz="2700" spc="-158" dirty="0">
                <a:latin typeface="Arial"/>
                <a:cs typeface="Arial"/>
              </a:rPr>
              <a:t> </a:t>
            </a:r>
            <a:r>
              <a:rPr sz="2700" spc="-135" dirty="0">
                <a:latin typeface="Arial"/>
                <a:cs typeface="Arial"/>
              </a:rPr>
              <a:t>2</a:t>
            </a:r>
            <a:endParaRPr sz="2700">
              <a:latin typeface="Arial"/>
              <a:cs typeface="Arial"/>
            </a:endParaRPr>
          </a:p>
          <a:p>
            <a:pPr marL="9525" marR="191453">
              <a:lnSpc>
                <a:spcPct val="99800"/>
              </a:lnSpc>
              <a:spcBef>
                <a:spcPts val="2085"/>
              </a:spcBef>
            </a:pPr>
            <a:r>
              <a:rPr sz="2400" spc="-68" dirty="0">
                <a:latin typeface="Arial"/>
                <a:cs typeface="Arial"/>
              </a:rPr>
              <a:t>In</a:t>
            </a:r>
            <a:r>
              <a:rPr sz="2400" spc="-172" dirty="0">
                <a:latin typeface="Arial"/>
                <a:cs typeface="Arial"/>
              </a:rPr>
              <a:t> </a:t>
            </a:r>
            <a:r>
              <a:rPr sz="2400" spc="-101" dirty="0">
                <a:latin typeface="Arial"/>
                <a:cs typeface="Arial"/>
              </a:rPr>
              <a:t>general:  </a:t>
            </a:r>
            <a:r>
              <a:rPr sz="2400" spc="-26" dirty="0">
                <a:latin typeface="Arial"/>
                <a:cs typeface="Arial"/>
              </a:rPr>
              <a:t>Input: </a:t>
            </a:r>
            <a:r>
              <a:rPr sz="2400" spc="-131" dirty="0">
                <a:latin typeface="Arial"/>
                <a:cs typeface="Arial"/>
              </a:rPr>
              <a:t>W  </a:t>
            </a:r>
            <a:r>
              <a:rPr sz="2400" spc="-53" dirty="0">
                <a:latin typeface="Arial"/>
                <a:cs typeface="Arial"/>
              </a:rPr>
              <a:t>Filter: </a:t>
            </a:r>
            <a:r>
              <a:rPr sz="2400" spc="-356" dirty="0">
                <a:latin typeface="Arial"/>
                <a:cs typeface="Arial"/>
              </a:rPr>
              <a:t>K  </a:t>
            </a:r>
            <a:r>
              <a:rPr sz="2400" spc="-131" dirty="0">
                <a:latin typeface="Arial"/>
                <a:cs typeface="Arial"/>
              </a:rPr>
              <a:t>Padding:</a:t>
            </a:r>
            <a:r>
              <a:rPr sz="2400" spc="-158" dirty="0">
                <a:latin typeface="Arial"/>
                <a:cs typeface="Arial"/>
              </a:rPr>
              <a:t> </a:t>
            </a:r>
            <a:r>
              <a:rPr sz="2400" spc="-363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7077" y="4673727"/>
            <a:ext cx="3409950" cy="73045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861"/>
              </a:lnSpc>
              <a:spcBef>
                <a:spcPts val="75"/>
              </a:spcBef>
            </a:pPr>
            <a:r>
              <a:rPr sz="2400" spc="-83" dirty="0">
                <a:latin typeface="Arial"/>
                <a:cs typeface="Arial"/>
              </a:rPr>
              <a:t>Stride: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499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9525">
              <a:lnSpc>
                <a:spcPts val="2861"/>
              </a:lnSpc>
            </a:pPr>
            <a:r>
              <a:rPr sz="2400" spc="-34" dirty="0">
                <a:latin typeface="Arial"/>
                <a:cs typeface="Arial"/>
              </a:rPr>
              <a:t>Output: </a:t>
            </a:r>
            <a:r>
              <a:rPr sz="2400" spc="-101" dirty="0">
                <a:latin typeface="Arial"/>
                <a:cs typeface="Arial"/>
              </a:rPr>
              <a:t>(W </a:t>
            </a:r>
            <a:r>
              <a:rPr sz="2400" spc="-143" dirty="0">
                <a:latin typeface="Arial"/>
                <a:cs typeface="Arial"/>
              </a:rPr>
              <a:t>– </a:t>
            </a:r>
            <a:r>
              <a:rPr sz="2400" spc="-356" dirty="0">
                <a:latin typeface="Arial"/>
                <a:cs typeface="Arial"/>
              </a:rPr>
              <a:t>K </a:t>
            </a:r>
            <a:r>
              <a:rPr sz="2400" spc="-206" dirty="0">
                <a:latin typeface="Arial"/>
                <a:cs typeface="Arial"/>
              </a:rPr>
              <a:t>+ </a:t>
            </a:r>
            <a:r>
              <a:rPr sz="2400" spc="-188" dirty="0">
                <a:latin typeface="Arial"/>
                <a:cs typeface="Arial"/>
              </a:rPr>
              <a:t>2P) </a:t>
            </a:r>
            <a:r>
              <a:rPr sz="2400" spc="259" dirty="0">
                <a:latin typeface="Arial"/>
                <a:cs typeface="Arial"/>
              </a:rPr>
              <a:t>/ </a:t>
            </a:r>
            <a:r>
              <a:rPr sz="2400" spc="-499" dirty="0">
                <a:latin typeface="Arial"/>
                <a:cs typeface="Arial"/>
              </a:rPr>
              <a:t>S </a:t>
            </a:r>
            <a:r>
              <a:rPr sz="2400" spc="-206" dirty="0">
                <a:latin typeface="Arial"/>
                <a:cs typeface="Arial"/>
              </a:rPr>
              <a:t>+</a:t>
            </a:r>
            <a:r>
              <a:rPr sz="2400" spc="-221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34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96165" y="-89109"/>
            <a:ext cx="7516903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Perceptron: Building Block of DL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7243117C-802B-CF4D-AE07-CFBAB5F1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2590"/>
            <a:ext cx="9144000" cy="41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6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612" y="0"/>
            <a:ext cx="397002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>
                <a:solidFill>
                  <a:schemeClr val="bg1"/>
                </a:solidFill>
              </a:rPr>
              <a:t>1x1</a:t>
            </a:r>
            <a:r>
              <a:rPr spc="-158" dirty="0">
                <a:solidFill>
                  <a:schemeClr val="bg1"/>
                </a:solidFill>
              </a:rPr>
              <a:t> </a:t>
            </a:r>
            <a:r>
              <a:rPr spc="-124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74524" y="2750413"/>
            <a:ext cx="987266" cy="2003584"/>
          </a:xfrm>
          <a:custGeom>
            <a:avLst/>
            <a:gdLst/>
            <a:ahLst/>
            <a:cxnLst/>
            <a:rect l="l" t="t" r="r" b="b"/>
            <a:pathLst>
              <a:path w="1316355" h="2671445">
                <a:moveTo>
                  <a:pt x="0" y="0"/>
                </a:moveTo>
                <a:lnTo>
                  <a:pt x="1316131" y="0"/>
                </a:lnTo>
                <a:lnTo>
                  <a:pt x="1316131" y="2671378"/>
                </a:lnTo>
                <a:lnTo>
                  <a:pt x="0" y="2671378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1622" y="2051950"/>
            <a:ext cx="698658" cy="2702243"/>
          </a:xfrm>
          <a:custGeom>
            <a:avLst/>
            <a:gdLst/>
            <a:ahLst/>
            <a:cxnLst/>
            <a:rect l="l" t="t" r="r" b="b"/>
            <a:pathLst>
              <a:path w="931545" h="3602990">
                <a:moveTo>
                  <a:pt x="931283" y="0"/>
                </a:moveTo>
                <a:lnTo>
                  <a:pt x="0" y="931283"/>
                </a:lnTo>
                <a:lnTo>
                  <a:pt x="0" y="3602662"/>
                </a:lnTo>
                <a:lnTo>
                  <a:pt x="931283" y="2671380"/>
                </a:lnTo>
                <a:lnTo>
                  <a:pt x="931283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4524" y="2051951"/>
            <a:ext cx="1685925" cy="698658"/>
          </a:xfrm>
          <a:custGeom>
            <a:avLst/>
            <a:gdLst/>
            <a:ahLst/>
            <a:cxnLst/>
            <a:rect l="l" t="t" r="r" b="b"/>
            <a:pathLst>
              <a:path w="2247900" h="931544">
                <a:moveTo>
                  <a:pt x="2247414" y="0"/>
                </a:moveTo>
                <a:lnTo>
                  <a:pt x="931283" y="0"/>
                </a:lnTo>
                <a:lnTo>
                  <a:pt x="0" y="931283"/>
                </a:lnTo>
                <a:lnTo>
                  <a:pt x="1316131" y="931283"/>
                </a:lnTo>
                <a:lnTo>
                  <a:pt x="2247414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4524" y="2051950"/>
            <a:ext cx="1685925" cy="2702243"/>
          </a:xfrm>
          <a:custGeom>
            <a:avLst/>
            <a:gdLst/>
            <a:ahLst/>
            <a:cxnLst/>
            <a:rect l="l" t="t" r="r" b="b"/>
            <a:pathLst>
              <a:path w="2247900" h="3602990">
                <a:moveTo>
                  <a:pt x="0" y="931282"/>
                </a:moveTo>
                <a:lnTo>
                  <a:pt x="931283" y="0"/>
                </a:lnTo>
                <a:lnTo>
                  <a:pt x="2247415" y="0"/>
                </a:lnTo>
                <a:lnTo>
                  <a:pt x="2247415" y="2671379"/>
                </a:lnTo>
                <a:lnTo>
                  <a:pt x="1316131" y="3602662"/>
                </a:lnTo>
                <a:lnTo>
                  <a:pt x="0" y="3602662"/>
                </a:lnTo>
                <a:lnTo>
                  <a:pt x="0" y="93128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4524" y="2051951"/>
            <a:ext cx="1685925" cy="698658"/>
          </a:xfrm>
          <a:custGeom>
            <a:avLst/>
            <a:gdLst/>
            <a:ahLst/>
            <a:cxnLst/>
            <a:rect l="l" t="t" r="r" b="b"/>
            <a:pathLst>
              <a:path w="2247900" h="931544">
                <a:moveTo>
                  <a:pt x="0" y="931282"/>
                </a:moveTo>
                <a:lnTo>
                  <a:pt x="1316131" y="931282"/>
                </a:lnTo>
                <a:lnTo>
                  <a:pt x="224741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1622" y="2750412"/>
            <a:ext cx="0" cy="2003584"/>
          </a:xfrm>
          <a:custGeom>
            <a:avLst/>
            <a:gdLst/>
            <a:ahLst/>
            <a:cxnLst/>
            <a:rect l="l" t="t" r="r" b="b"/>
            <a:pathLst>
              <a:path h="2671445">
                <a:moveTo>
                  <a:pt x="0" y="0"/>
                </a:moveTo>
                <a:lnTo>
                  <a:pt x="0" y="267137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10583" y="4781932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64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4140" y="4391026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7260" y="2955417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6878" y="3401668"/>
            <a:ext cx="1556385" cy="57150"/>
          </a:xfrm>
          <a:custGeom>
            <a:avLst/>
            <a:gdLst/>
            <a:ahLst/>
            <a:cxnLst/>
            <a:rect l="l" t="t" r="r" b="b"/>
            <a:pathLst>
              <a:path w="2075179" h="76200">
                <a:moveTo>
                  <a:pt x="1998859" y="42862"/>
                </a:moveTo>
                <a:lnTo>
                  <a:pt x="1998859" y="76200"/>
                </a:lnTo>
                <a:lnTo>
                  <a:pt x="2065534" y="42862"/>
                </a:lnTo>
                <a:lnTo>
                  <a:pt x="1998859" y="42862"/>
                </a:lnTo>
                <a:close/>
              </a:path>
              <a:path w="2075179" h="76200">
                <a:moveTo>
                  <a:pt x="1998859" y="33337"/>
                </a:moveTo>
                <a:lnTo>
                  <a:pt x="1998859" y="42862"/>
                </a:lnTo>
                <a:lnTo>
                  <a:pt x="2011559" y="42862"/>
                </a:lnTo>
                <a:lnTo>
                  <a:pt x="2011559" y="33337"/>
                </a:lnTo>
                <a:lnTo>
                  <a:pt x="1998859" y="33337"/>
                </a:lnTo>
                <a:close/>
              </a:path>
              <a:path w="2075179" h="76200">
                <a:moveTo>
                  <a:pt x="1998859" y="0"/>
                </a:moveTo>
                <a:lnTo>
                  <a:pt x="1998859" y="33337"/>
                </a:lnTo>
                <a:lnTo>
                  <a:pt x="2011559" y="33337"/>
                </a:lnTo>
                <a:lnTo>
                  <a:pt x="2011559" y="42862"/>
                </a:lnTo>
                <a:lnTo>
                  <a:pt x="2065536" y="42861"/>
                </a:lnTo>
                <a:lnTo>
                  <a:pt x="2075059" y="38100"/>
                </a:lnTo>
                <a:lnTo>
                  <a:pt x="1998859" y="0"/>
                </a:lnTo>
                <a:close/>
              </a:path>
              <a:path w="2075179" h="76200">
                <a:moveTo>
                  <a:pt x="0" y="33336"/>
                </a:moveTo>
                <a:lnTo>
                  <a:pt x="0" y="42861"/>
                </a:lnTo>
                <a:lnTo>
                  <a:pt x="1998859" y="42862"/>
                </a:lnTo>
                <a:lnTo>
                  <a:pt x="1998859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4952" y="2623359"/>
            <a:ext cx="577691" cy="2130743"/>
          </a:xfrm>
          <a:custGeom>
            <a:avLst/>
            <a:gdLst/>
            <a:ahLst/>
            <a:cxnLst/>
            <a:rect l="l" t="t" r="r" b="b"/>
            <a:pathLst>
              <a:path w="770254" h="2840990">
                <a:moveTo>
                  <a:pt x="0" y="0"/>
                </a:moveTo>
                <a:lnTo>
                  <a:pt x="770121" y="0"/>
                </a:lnTo>
                <a:lnTo>
                  <a:pt x="770121" y="2840784"/>
                </a:lnTo>
                <a:lnTo>
                  <a:pt x="0" y="2840784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22543" y="2051950"/>
            <a:ext cx="571500" cy="2702243"/>
          </a:xfrm>
          <a:custGeom>
            <a:avLst/>
            <a:gdLst/>
            <a:ahLst/>
            <a:cxnLst/>
            <a:rect l="l" t="t" r="r" b="b"/>
            <a:pathLst>
              <a:path w="762000" h="3602990">
                <a:moveTo>
                  <a:pt x="761879" y="0"/>
                </a:moveTo>
                <a:lnTo>
                  <a:pt x="0" y="761878"/>
                </a:lnTo>
                <a:lnTo>
                  <a:pt x="0" y="3602662"/>
                </a:lnTo>
                <a:lnTo>
                  <a:pt x="761879" y="2840784"/>
                </a:lnTo>
                <a:lnTo>
                  <a:pt x="761879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4952" y="2051951"/>
            <a:ext cx="1149191" cy="571500"/>
          </a:xfrm>
          <a:custGeom>
            <a:avLst/>
            <a:gdLst/>
            <a:ahLst/>
            <a:cxnLst/>
            <a:rect l="l" t="t" r="r" b="b"/>
            <a:pathLst>
              <a:path w="1532254" h="762000">
                <a:moveTo>
                  <a:pt x="1532001" y="0"/>
                </a:moveTo>
                <a:lnTo>
                  <a:pt x="761879" y="0"/>
                </a:lnTo>
                <a:lnTo>
                  <a:pt x="0" y="761878"/>
                </a:lnTo>
                <a:lnTo>
                  <a:pt x="770121" y="761878"/>
                </a:lnTo>
                <a:lnTo>
                  <a:pt x="1532001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4952" y="2051950"/>
            <a:ext cx="1149191" cy="2702243"/>
          </a:xfrm>
          <a:custGeom>
            <a:avLst/>
            <a:gdLst/>
            <a:ahLst/>
            <a:cxnLst/>
            <a:rect l="l" t="t" r="r" b="b"/>
            <a:pathLst>
              <a:path w="1532254" h="3602990">
                <a:moveTo>
                  <a:pt x="0" y="761877"/>
                </a:moveTo>
                <a:lnTo>
                  <a:pt x="761879" y="0"/>
                </a:lnTo>
                <a:lnTo>
                  <a:pt x="1532001" y="0"/>
                </a:lnTo>
                <a:lnTo>
                  <a:pt x="1532001" y="2840784"/>
                </a:lnTo>
                <a:lnTo>
                  <a:pt x="770121" y="3602662"/>
                </a:lnTo>
                <a:lnTo>
                  <a:pt x="0" y="3602662"/>
                </a:lnTo>
                <a:lnTo>
                  <a:pt x="0" y="7618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4952" y="2051951"/>
            <a:ext cx="1149191" cy="571500"/>
          </a:xfrm>
          <a:custGeom>
            <a:avLst/>
            <a:gdLst/>
            <a:ahLst/>
            <a:cxnLst/>
            <a:rect l="l" t="t" r="r" b="b"/>
            <a:pathLst>
              <a:path w="1532254" h="762000">
                <a:moveTo>
                  <a:pt x="0" y="761877"/>
                </a:moveTo>
                <a:lnTo>
                  <a:pt x="770121" y="761877"/>
                </a:lnTo>
                <a:lnTo>
                  <a:pt x="153200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22543" y="2623359"/>
            <a:ext cx="0" cy="2130743"/>
          </a:xfrm>
          <a:custGeom>
            <a:avLst/>
            <a:gdLst/>
            <a:ahLst/>
            <a:cxnLst/>
            <a:rect l="l" t="t" r="r" b="b"/>
            <a:pathLst>
              <a:path h="2840990">
                <a:moveTo>
                  <a:pt x="0" y="0"/>
                </a:moveTo>
                <a:lnTo>
                  <a:pt x="0" y="28407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49023" y="4781932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06399" y="4468750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82375" y="3136011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37872" y="2726817"/>
            <a:ext cx="2744794" cy="16254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1956">
              <a:spcBef>
                <a:spcPts val="75"/>
              </a:spcBef>
            </a:pPr>
            <a:r>
              <a:rPr spc="-105" dirty="0">
                <a:latin typeface="Arial"/>
                <a:cs typeface="Arial"/>
              </a:rPr>
              <a:t>1x1 </a:t>
            </a:r>
            <a:r>
              <a:rPr spc="-225" dirty="0">
                <a:latin typeface="Arial"/>
                <a:cs typeface="Arial"/>
              </a:rPr>
              <a:t>CONV</a:t>
            </a:r>
            <a:endParaRPr dirty="0">
              <a:latin typeface="Arial"/>
              <a:cs typeface="Arial"/>
            </a:endParaRPr>
          </a:p>
          <a:p>
            <a:pPr marL="411956">
              <a:spcBef>
                <a:spcPts val="19"/>
              </a:spcBef>
            </a:pPr>
            <a:r>
              <a:rPr spc="8" dirty="0">
                <a:latin typeface="Arial"/>
                <a:cs typeface="Arial"/>
              </a:rPr>
              <a:t>with </a:t>
            </a:r>
            <a:r>
              <a:rPr spc="-94" dirty="0">
                <a:latin typeface="Arial"/>
                <a:cs typeface="Arial"/>
              </a:rPr>
              <a:t>32</a:t>
            </a:r>
            <a:r>
              <a:rPr spc="-214" dirty="0">
                <a:latin typeface="Arial"/>
                <a:cs typeface="Arial"/>
              </a:rPr>
              <a:t> </a:t>
            </a:r>
            <a:r>
              <a:rPr spc="-23" dirty="0">
                <a:latin typeface="Arial"/>
                <a:cs typeface="Arial"/>
              </a:rPr>
              <a:t>filters</a:t>
            </a:r>
            <a:endParaRPr dirty="0">
              <a:latin typeface="Arial"/>
              <a:cs typeface="Arial"/>
            </a:endParaRPr>
          </a:p>
          <a:p>
            <a:pPr marL="9525" marR="3810">
              <a:lnSpc>
                <a:spcPct val="100400"/>
              </a:lnSpc>
              <a:spcBef>
                <a:spcPts val="1826"/>
              </a:spcBef>
            </a:pPr>
            <a:r>
              <a:rPr spc="-105" dirty="0">
                <a:solidFill>
                  <a:srgbClr val="0000FF"/>
                </a:solidFill>
                <a:latin typeface="Arial"/>
                <a:cs typeface="Arial"/>
              </a:rPr>
              <a:t>(each </a:t>
            </a:r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filter </a:t>
            </a:r>
            <a:r>
              <a:rPr spc="-131" dirty="0">
                <a:solidFill>
                  <a:srgbClr val="0000FF"/>
                </a:solidFill>
                <a:latin typeface="Arial"/>
                <a:cs typeface="Arial"/>
              </a:rPr>
              <a:t>has </a:t>
            </a:r>
            <a:r>
              <a:rPr spc="-135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pc="-20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98" dirty="0">
                <a:solidFill>
                  <a:srgbClr val="0000FF"/>
                </a:solidFill>
                <a:latin typeface="Arial"/>
                <a:cs typeface="Arial"/>
              </a:rPr>
              <a:t>1x1x64,  </a:t>
            </a:r>
            <a:r>
              <a:rPr spc="-86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pc="-53" dirty="0">
                <a:solidFill>
                  <a:srgbClr val="0000FF"/>
                </a:solidFill>
                <a:latin typeface="Arial"/>
                <a:cs typeface="Arial"/>
              </a:rPr>
              <a:t>performs </a:t>
            </a:r>
            <a:r>
              <a:rPr spc="-143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pc="-83" dirty="0">
                <a:solidFill>
                  <a:srgbClr val="0000FF"/>
                </a:solidFill>
                <a:latin typeface="Arial"/>
                <a:cs typeface="Arial"/>
              </a:rPr>
              <a:t>64-  </a:t>
            </a:r>
            <a:r>
              <a:rPr spc="-68" dirty="0">
                <a:solidFill>
                  <a:srgbClr val="0000FF"/>
                </a:solidFill>
                <a:latin typeface="Arial"/>
                <a:cs typeface="Arial"/>
              </a:rPr>
              <a:t>dimensional </a:t>
            </a:r>
            <a:r>
              <a:rPr spc="-4" dirty="0">
                <a:solidFill>
                  <a:srgbClr val="0000FF"/>
                </a:solidFill>
                <a:latin typeface="Arial"/>
                <a:cs typeface="Arial"/>
              </a:rPr>
              <a:t>dot</a:t>
            </a:r>
            <a:r>
              <a:rPr spc="-14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41" dirty="0">
                <a:solidFill>
                  <a:srgbClr val="0000FF"/>
                </a:solidFill>
                <a:latin typeface="Arial"/>
                <a:cs typeface="Arial"/>
              </a:rPr>
              <a:t>product)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110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-14579"/>
            <a:ext cx="397002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4" dirty="0">
                <a:solidFill>
                  <a:schemeClr val="bg1"/>
                </a:solidFill>
              </a:rPr>
              <a:t>1x1</a:t>
            </a:r>
            <a:r>
              <a:rPr spc="-158" dirty="0">
                <a:solidFill>
                  <a:schemeClr val="bg1"/>
                </a:solidFill>
              </a:rPr>
              <a:t> </a:t>
            </a:r>
            <a:r>
              <a:rPr spc="-124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74524" y="2750413"/>
            <a:ext cx="987266" cy="2003584"/>
          </a:xfrm>
          <a:custGeom>
            <a:avLst/>
            <a:gdLst/>
            <a:ahLst/>
            <a:cxnLst/>
            <a:rect l="l" t="t" r="r" b="b"/>
            <a:pathLst>
              <a:path w="1316355" h="2671445">
                <a:moveTo>
                  <a:pt x="0" y="0"/>
                </a:moveTo>
                <a:lnTo>
                  <a:pt x="1316131" y="0"/>
                </a:lnTo>
                <a:lnTo>
                  <a:pt x="1316131" y="2671378"/>
                </a:lnTo>
                <a:lnTo>
                  <a:pt x="0" y="2671378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1622" y="2051950"/>
            <a:ext cx="698658" cy="2702243"/>
          </a:xfrm>
          <a:custGeom>
            <a:avLst/>
            <a:gdLst/>
            <a:ahLst/>
            <a:cxnLst/>
            <a:rect l="l" t="t" r="r" b="b"/>
            <a:pathLst>
              <a:path w="931545" h="3602990">
                <a:moveTo>
                  <a:pt x="931283" y="0"/>
                </a:moveTo>
                <a:lnTo>
                  <a:pt x="0" y="931283"/>
                </a:lnTo>
                <a:lnTo>
                  <a:pt x="0" y="3602662"/>
                </a:lnTo>
                <a:lnTo>
                  <a:pt x="931283" y="2671380"/>
                </a:lnTo>
                <a:lnTo>
                  <a:pt x="931283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4524" y="2051951"/>
            <a:ext cx="1685925" cy="698658"/>
          </a:xfrm>
          <a:custGeom>
            <a:avLst/>
            <a:gdLst/>
            <a:ahLst/>
            <a:cxnLst/>
            <a:rect l="l" t="t" r="r" b="b"/>
            <a:pathLst>
              <a:path w="2247900" h="931544">
                <a:moveTo>
                  <a:pt x="2247414" y="0"/>
                </a:moveTo>
                <a:lnTo>
                  <a:pt x="931283" y="0"/>
                </a:lnTo>
                <a:lnTo>
                  <a:pt x="0" y="931283"/>
                </a:lnTo>
                <a:lnTo>
                  <a:pt x="1316131" y="931283"/>
                </a:lnTo>
                <a:lnTo>
                  <a:pt x="2247414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4524" y="2051950"/>
            <a:ext cx="1685925" cy="2702243"/>
          </a:xfrm>
          <a:custGeom>
            <a:avLst/>
            <a:gdLst/>
            <a:ahLst/>
            <a:cxnLst/>
            <a:rect l="l" t="t" r="r" b="b"/>
            <a:pathLst>
              <a:path w="2247900" h="3602990">
                <a:moveTo>
                  <a:pt x="0" y="931282"/>
                </a:moveTo>
                <a:lnTo>
                  <a:pt x="931283" y="0"/>
                </a:lnTo>
                <a:lnTo>
                  <a:pt x="2247415" y="0"/>
                </a:lnTo>
                <a:lnTo>
                  <a:pt x="2247415" y="2671379"/>
                </a:lnTo>
                <a:lnTo>
                  <a:pt x="1316131" y="3602662"/>
                </a:lnTo>
                <a:lnTo>
                  <a:pt x="0" y="3602662"/>
                </a:lnTo>
                <a:lnTo>
                  <a:pt x="0" y="93128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4524" y="2051951"/>
            <a:ext cx="1685925" cy="698658"/>
          </a:xfrm>
          <a:custGeom>
            <a:avLst/>
            <a:gdLst/>
            <a:ahLst/>
            <a:cxnLst/>
            <a:rect l="l" t="t" r="r" b="b"/>
            <a:pathLst>
              <a:path w="2247900" h="931544">
                <a:moveTo>
                  <a:pt x="0" y="931282"/>
                </a:moveTo>
                <a:lnTo>
                  <a:pt x="1316131" y="931282"/>
                </a:lnTo>
                <a:lnTo>
                  <a:pt x="224741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1622" y="2750412"/>
            <a:ext cx="0" cy="2003584"/>
          </a:xfrm>
          <a:custGeom>
            <a:avLst/>
            <a:gdLst/>
            <a:ahLst/>
            <a:cxnLst/>
            <a:rect l="l" t="t" r="r" b="b"/>
            <a:pathLst>
              <a:path h="2671445">
                <a:moveTo>
                  <a:pt x="0" y="0"/>
                </a:moveTo>
                <a:lnTo>
                  <a:pt x="0" y="267137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10583" y="4781932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64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4140" y="4391026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7260" y="2955417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6878" y="3401668"/>
            <a:ext cx="1556385" cy="57150"/>
          </a:xfrm>
          <a:custGeom>
            <a:avLst/>
            <a:gdLst/>
            <a:ahLst/>
            <a:cxnLst/>
            <a:rect l="l" t="t" r="r" b="b"/>
            <a:pathLst>
              <a:path w="2075179" h="76200">
                <a:moveTo>
                  <a:pt x="1998859" y="42862"/>
                </a:moveTo>
                <a:lnTo>
                  <a:pt x="1998859" y="76200"/>
                </a:lnTo>
                <a:lnTo>
                  <a:pt x="2065534" y="42862"/>
                </a:lnTo>
                <a:lnTo>
                  <a:pt x="1998859" y="42862"/>
                </a:lnTo>
                <a:close/>
              </a:path>
              <a:path w="2075179" h="76200">
                <a:moveTo>
                  <a:pt x="1998859" y="33337"/>
                </a:moveTo>
                <a:lnTo>
                  <a:pt x="1998859" y="42862"/>
                </a:lnTo>
                <a:lnTo>
                  <a:pt x="2011559" y="42862"/>
                </a:lnTo>
                <a:lnTo>
                  <a:pt x="2011559" y="33337"/>
                </a:lnTo>
                <a:lnTo>
                  <a:pt x="1998859" y="33337"/>
                </a:lnTo>
                <a:close/>
              </a:path>
              <a:path w="2075179" h="76200">
                <a:moveTo>
                  <a:pt x="1998859" y="0"/>
                </a:moveTo>
                <a:lnTo>
                  <a:pt x="1998859" y="33337"/>
                </a:lnTo>
                <a:lnTo>
                  <a:pt x="2011559" y="33337"/>
                </a:lnTo>
                <a:lnTo>
                  <a:pt x="2011559" y="42862"/>
                </a:lnTo>
                <a:lnTo>
                  <a:pt x="2065536" y="42861"/>
                </a:lnTo>
                <a:lnTo>
                  <a:pt x="2075059" y="38100"/>
                </a:lnTo>
                <a:lnTo>
                  <a:pt x="1998859" y="0"/>
                </a:lnTo>
                <a:close/>
              </a:path>
              <a:path w="2075179" h="76200">
                <a:moveTo>
                  <a:pt x="0" y="33336"/>
                </a:moveTo>
                <a:lnTo>
                  <a:pt x="0" y="42861"/>
                </a:lnTo>
                <a:lnTo>
                  <a:pt x="1998859" y="42862"/>
                </a:lnTo>
                <a:lnTo>
                  <a:pt x="1998859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4952" y="2623359"/>
            <a:ext cx="577691" cy="2130743"/>
          </a:xfrm>
          <a:custGeom>
            <a:avLst/>
            <a:gdLst/>
            <a:ahLst/>
            <a:cxnLst/>
            <a:rect l="l" t="t" r="r" b="b"/>
            <a:pathLst>
              <a:path w="770254" h="2840990">
                <a:moveTo>
                  <a:pt x="0" y="0"/>
                </a:moveTo>
                <a:lnTo>
                  <a:pt x="770121" y="0"/>
                </a:lnTo>
                <a:lnTo>
                  <a:pt x="770121" y="2840784"/>
                </a:lnTo>
                <a:lnTo>
                  <a:pt x="0" y="2840784"/>
                </a:lnTo>
                <a:lnTo>
                  <a:pt x="0" y="0"/>
                </a:lnTo>
                <a:close/>
              </a:path>
            </a:pathLst>
          </a:custGeom>
          <a:solidFill>
            <a:srgbClr val="C9DAF8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22543" y="2051950"/>
            <a:ext cx="571500" cy="2702243"/>
          </a:xfrm>
          <a:custGeom>
            <a:avLst/>
            <a:gdLst/>
            <a:ahLst/>
            <a:cxnLst/>
            <a:rect l="l" t="t" r="r" b="b"/>
            <a:pathLst>
              <a:path w="762000" h="3602990">
                <a:moveTo>
                  <a:pt x="761879" y="0"/>
                </a:moveTo>
                <a:lnTo>
                  <a:pt x="0" y="761878"/>
                </a:lnTo>
                <a:lnTo>
                  <a:pt x="0" y="3602662"/>
                </a:lnTo>
                <a:lnTo>
                  <a:pt x="761879" y="2840784"/>
                </a:lnTo>
                <a:lnTo>
                  <a:pt x="761879" y="0"/>
                </a:lnTo>
                <a:close/>
              </a:path>
            </a:pathLst>
          </a:custGeom>
          <a:solidFill>
            <a:srgbClr val="A2AFC7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4952" y="2051951"/>
            <a:ext cx="1149191" cy="571500"/>
          </a:xfrm>
          <a:custGeom>
            <a:avLst/>
            <a:gdLst/>
            <a:ahLst/>
            <a:cxnLst/>
            <a:rect l="l" t="t" r="r" b="b"/>
            <a:pathLst>
              <a:path w="1532254" h="762000">
                <a:moveTo>
                  <a:pt x="1532001" y="0"/>
                </a:moveTo>
                <a:lnTo>
                  <a:pt x="761879" y="0"/>
                </a:lnTo>
                <a:lnTo>
                  <a:pt x="0" y="761878"/>
                </a:lnTo>
                <a:lnTo>
                  <a:pt x="770121" y="761878"/>
                </a:lnTo>
                <a:lnTo>
                  <a:pt x="1532001" y="0"/>
                </a:lnTo>
                <a:close/>
              </a:path>
            </a:pathLst>
          </a:custGeom>
          <a:solidFill>
            <a:srgbClr val="D4E1F9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4952" y="2051950"/>
            <a:ext cx="1149191" cy="2702243"/>
          </a:xfrm>
          <a:custGeom>
            <a:avLst/>
            <a:gdLst/>
            <a:ahLst/>
            <a:cxnLst/>
            <a:rect l="l" t="t" r="r" b="b"/>
            <a:pathLst>
              <a:path w="1532254" h="3602990">
                <a:moveTo>
                  <a:pt x="0" y="761877"/>
                </a:moveTo>
                <a:lnTo>
                  <a:pt x="761879" y="0"/>
                </a:lnTo>
                <a:lnTo>
                  <a:pt x="1532001" y="0"/>
                </a:lnTo>
                <a:lnTo>
                  <a:pt x="1532001" y="2840784"/>
                </a:lnTo>
                <a:lnTo>
                  <a:pt x="770121" y="3602662"/>
                </a:lnTo>
                <a:lnTo>
                  <a:pt x="0" y="3602662"/>
                </a:lnTo>
                <a:lnTo>
                  <a:pt x="0" y="7618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4952" y="2051951"/>
            <a:ext cx="1149191" cy="571500"/>
          </a:xfrm>
          <a:custGeom>
            <a:avLst/>
            <a:gdLst/>
            <a:ahLst/>
            <a:cxnLst/>
            <a:rect l="l" t="t" r="r" b="b"/>
            <a:pathLst>
              <a:path w="1532254" h="762000">
                <a:moveTo>
                  <a:pt x="0" y="761877"/>
                </a:moveTo>
                <a:lnTo>
                  <a:pt x="770121" y="761877"/>
                </a:lnTo>
                <a:lnTo>
                  <a:pt x="153200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22543" y="2623359"/>
            <a:ext cx="0" cy="2130743"/>
          </a:xfrm>
          <a:custGeom>
            <a:avLst/>
            <a:gdLst/>
            <a:ahLst/>
            <a:cxnLst/>
            <a:rect l="l" t="t" r="r" b="b"/>
            <a:pathLst>
              <a:path h="2840990">
                <a:moveTo>
                  <a:pt x="0" y="0"/>
                </a:moveTo>
                <a:lnTo>
                  <a:pt x="0" y="28407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49023" y="4781932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06399" y="4468750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82375" y="3136011"/>
            <a:ext cx="2500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56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14750" y="5355717"/>
            <a:ext cx="295227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75" dirty="0">
                <a:latin typeface="Arial"/>
                <a:cs typeface="Arial"/>
              </a:rPr>
              <a:t>Lin </a:t>
            </a:r>
            <a:r>
              <a:rPr sz="1350" spc="-8" dirty="0">
                <a:latin typeface="Arial"/>
                <a:cs typeface="Arial"/>
              </a:rPr>
              <a:t>et </a:t>
            </a:r>
            <a:r>
              <a:rPr sz="1350" spc="-49" dirty="0">
                <a:latin typeface="Arial"/>
                <a:cs typeface="Arial"/>
              </a:rPr>
              <a:t>al, </a:t>
            </a:r>
            <a:r>
              <a:rPr sz="1350" spc="-15" dirty="0">
                <a:latin typeface="Arial"/>
                <a:cs typeface="Arial"/>
              </a:rPr>
              <a:t>“Network </a:t>
            </a:r>
            <a:r>
              <a:rPr sz="1350" spc="-19" dirty="0">
                <a:latin typeface="Arial"/>
                <a:cs typeface="Arial"/>
              </a:rPr>
              <a:t>in </a:t>
            </a:r>
            <a:r>
              <a:rPr sz="1350" spc="-34" dirty="0">
                <a:latin typeface="Arial"/>
                <a:cs typeface="Arial"/>
              </a:rPr>
              <a:t>Network”,</a:t>
            </a:r>
            <a:r>
              <a:rPr sz="1350" spc="-146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ICLR </a:t>
            </a:r>
            <a:r>
              <a:rPr sz="1350" spc="-68" dirty="0">
                <a:latin typeface="Arial"/>
                <a:cs typeface="Arial"/>
              </a:rPr>
              <a:t>2014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20370" y="2726816"/>
            <a:ext cx="3099434" cy="245028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61549">
              <a:spcBef>
                <a:spcPts val="75"/>
              </a:spcBef>
            </a:pPr>
            <a:r>
              <a:rPr spc="-105" dirty="0">
                <a:latin typeface="Arial"/>
                <a:cs typeface="Arial"/>
              </a:rPr>
              <a:t>1x1 </a:t>
            </a:r>
            <a:r>
              <a:rPr spc="-225" dirty="0">
                <a:latin typeface="Arial"/>
                <a:cs typeface="Arial"/>
              </a:rPr>
              <a:t>CONV</a:t>
            </a:r>
            <a:endParaRPr>
              <a:latin typeface="Arial"/>
              <a:cs typeface="Arial"/>
            </a:endParaRPr>
          </a:p>
          <a:p>
            <a:pPr marL="961549">
              <a:spcBef>
                <a:spcPts val="19"/>
              </a:spcBef>
            </a:pPr>
            <a:r>
              <a:rPr spc="8" dirty="0">
                <a:latin typeface="Arial"/>
                <a:cs typeface="Arial"/>
              </a:rPr>
              <a:t>with </a:t>
            </a:r>
            <a:r>
              <a:rPr spc="-94" dirty="0">
                <a:latin typeface="Arial"/>
                <a:cs typeface="Arial"/>
              </a:rPr>
              <a:t>32</a:t>
            </a:r>
            <a:r>
              <a:rPr spc="-214" dirty="0">
                <a:latin typeface="Arial"/>
                <a:cs typeface="Arial"/>
              </a:rPr>
              <a:t> </a:t>
            </a:r>
            <a:r>
              <a:rPr spc="-23" dirty="0">
                <a:latin typeface="Arial"/>
                <a:cs typeface="Arial"/>
              </a:rPr>
              <a:t>filters</a:t>
            </a:r>
            <a:endParaRPr>
              <a:latin typeface="Arial"/>
              <a:cs typeface="Arial"/>
            </a:endParaRPr>
          </a:p>
          <a:p>
            <a:pPr marL="558641" marR="3810">
              <a:lnSpc>
                <a:spcPct val="100400"/>
              </a:lnSpc>
              <a:spcBef>
                <a:spcPts val="1826"/>
              </a:spcBef>
            </a:pPr>
            <a:r>
              <a:rPr spc="-105" dirty="0">
                <a:solidFill>
                  <a:srgbClr val="0000FF"/>
                </a:solidFill>
                <a:latin typeface="Arial"/>
                <a:cs typeface="Arial"/>
              </a:rPr>
              <a:t>(each </a:t>
            </a:r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filter </a:t>
            </a:r>
            <a:r>
              <a:rPr spc="-131" dirty="0">
                <a:solidFill>
                  <a:srgbClr val="0000FF"/>
                </a:solidFill>
                <a:latin typeface="Arial"/>
                <a:cs typeface="Arial"/>
              </a:rPr>
              <a:t>has </a:t>
            </a:r>
            <a:r>
              <a:rPr spc="-135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pc="-20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98" dirty="0">
                <a:solidFill>
                  <a:srgbClr val="0000FF"/>
                </a:solidFill>
                <a:latin typeface="Arial"/>
                <a:cs typeface="Arial"/>
              </a:rPr>
              <a:t>1x1x64,  </a:t>
            </a:r>
            <a:r>
              <a:rPr spc="-86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pc="-53" dirty="0">
                <a:solidFill>
                  <a:srgbClr val="0000FF"/>
                </a:solidFill>
                <a:latin typeface="Arial"/>
                <a:cs typeface="Arial"/>
              </a:rPr>
              <a:t>performs </a:t>
            </a:r>
            <a:r>
              <a:rPr spc="-143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pc="-83" dirty="0">
                <a:solidFill>
                  <a:srgbClr val="0000FF"/>
                </a:solidFill>
                <a:latin typeface="Arial"/>
                <a:cs typeface="Arial"/>
              </a:rPr>
              <a:t>64-  </a:t>
            </a:r>
            <a:r>
              <a:rPr spc="-68" dirty="0">
                <a:solidFill>
                  <a:srgbClr val="0000FF"/>
                </a:solidFill>
                <a:latin typeface="Arial"/>
                <a:cs typeface="Arial"/>
              </a:rPr>
              <a:t>dimensional </a:t>
            </a:r>
            <a:r>
              <a:rPr spc="-4" dirty="0">
                <a:solidFill>
                  <a:srgbClr val="0000FF"/>
                </a:solidFill>
                <a:latin typeface="Arial"/>
                <a:cs typeface="Arial"/>
              </a:rPr>
              <a:t>dot</a:t>
            </a:r>
            <a:r>
              <a:rPr spc="-14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41" dirty="0">
                <a:solidFill>
                  <a:srgbClr val="0000FF"/>
                </a:solidFill>
                <a:latin typeface="Arial"/>
                <a:cs typeface="Arial"/>
              </a:rPr>
              <a:t>product)</a:t>
            </a:r>
            <a:endParaRPr>
              <a:latin typeface="Arial"/>
              <a:cs typeface="Arial"/>
            </a:endParaRPr>
          </a:p>
          <a:p>
            <a:pPr marL="9525" marR="484823">
              <a:lnSpc>
                <a:spcPct val="101400"/>
              </a:lnSpc>
              <a:spcBef>
                <a:spcPts val="1500"/>
              </a:spcBef>
            </a:pPr>
            <a:r>
              <a:rPr sz="2100" spc="-127" dirty="0">
                <a:latin typeface="Arial"/>
                <a:cs typeface="Arial"/>
              </a:rPr>
              <a:t>Stacking </a:t>
            </a:r>
            <a:r>
              <a:rPr sz="2100" spc="-116" dirty="0">
                <a:latin typeface="Arial"/>
                <a:cs typeface="Arial"/>
              </a:rPr>
              <a:t>1x1 </a:t>
            </a:r>
            <a:r>
              <a:rPr sz="2100" spc="-113" dirty="0">
                <a:latin typeface="Arial"/>
                <a:cs typeface="Arial"/>
              </a:rPr>
              <a:t>conv </a:t>
            </a:r>
            <a:r>
              <a:rPr sz="2100" spc="-116" dirty="0">
                <a:latin typeface="Arial"/>
                <a:cs typeface="Arial"/>
              </a:rPr>
              <a:t>layers  </a:t>
            </a:r>
            <a:r>
              <a:rPr sz="2100" spc="-135" dirty="0">
                <a:latin typeface="Arial"/>
                <a:cs typeface="Arial"/>
              </a:rPr>
              <a:t>gives </a:t>
            </a:r>
            <a:r>
              <a:rPr sz="2100" spc="-188" dirty="0">
                <a:latin typeface="Arial"/>
                <a:cs typeface="Arial"/>
              </a:rPr>
              <a:t>MLP </a:t>
            </a:r>
            <a:r>
              <a:rPr sz="2100" spc="-64" dirty="0">
                <a:latin typeface="Arial"/>
                <a:cs typeface="Arial"/>
              </a:rPr>
              <a:t>operating</a:t>
            </a:r>
            <a:r>
              <a:rPr sz="2100" spc="-34" dirty="0">
                <a:latin typeface="Arial"/>
                <a:cs typeface="Arial"/>
              </a:rPr>
              <a:t> </a:t>
            </a:r>
            <a:r>
              <a:rPr sz="2100" spc="-68" dirty="0"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20370" y="5169027"/>
            <a:ext cx="210169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131" dirty="0">
                <a:latin typeface="Arial"/>
                <a:cs typeface="Arial"/>
              </a:rPr>
              <a:t>each </a:t>
            </a:r>
            <a:r>
              <a:rPr sz="2100" spc="-15" dirty="0">
                <a:latin typeface="Arial"/>
                <a:cs typeface="Arial"/>
              </a:rPr>
              <a:t>input</a:t>
            </a:r>
            <a:r>
              <a:rPr sz="2100" spc="-135" dirty="0">
                <a:latin typeface="Arial"/>
                <a:cs typeface="Arial"/>
              </a:rPr>
              <a:t> </a:t>
            </a:r>
            <a:r>
              <a:rPr sz="2100" spc="-45" dirty="0">
                <a:latin typeface="Arial"/>
                <a:cs typeface="Arial"/>
              </a:rPr>
              <a:t>position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3185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7" y="0"/>
            <a:ext cx="497169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</a:t>
            </a:r>
            <a:r>
              <a:rPr spc="-184" dirty="0">
                <a:solidFill>
                  <a:schemeClr val="bg1"/>
                </a:solidFill>
              </a:rPr>
              <a:t> </a:t>
            </a:r>
            <a:r>
              <a:rPr spc="-203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7881" y="1859302"/>
            <a:ext cx="3962876" cy="22615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675">
              <a:spcBef>
                <a:spcPts val="75"/>
              </a:spcBef>
            </a:pPr>
            <a:r>
              <a:rPr sz="2100" b="1" spc="-83" dirty="0">
                <a:latin typeface="Arial"/>
                <a:cs typeface="Arial"/>
              </a:rPr>
              <a:t>Input</a:t>
            </a:r>
            <a:r>
              <a:rPr sz="2100" spc="-83" dirty="0">
                <a:latin typeface="Arial"/>
                <a:cs typeface="Arial"/>
              </a:rPr>
              <a:t>: </a:t>
            </a:r>
            <a:r>
              <a:rPr sz="2100" spc="-150" dirty="0">
                <a:latin typeface="Arial"/>
                <a:cs typeface="Arial"/>
              </a:rPr>
              <a:t>C</a:t>
            </a:r>
            <a:r>
              <a:rPr sz="2138" spc="-225" baseline="-17543" dirty="0">
                <a:latin typeface="Arial"/>
                <a:cs typeface="Arial"/>
              </a:rPr>
              <a:t>i</a:t>
            </a:r>
            <a:r>
              <a:rPr lang="en-US" sz="2138" spc="-225" baseline="-17543" dirty="0">
                <a:latin typeface="Arial"/>
                <a:cs typeface="Arial"/>
              </a:rPr>
              <a:t> n</a:t>
            </a:r>
            <a:r>
              <a:rPr sz="2138" spc="-225" baseline="-17543" dirty="0">
                <a:latin typeface="Arial"/>
                <a:cs typeface="Arial"/>
              </a:rPr>
              <a:t> </a:t>
            </a:r>
            <a:r>
              <a:rPr sz="2100" spc="-143" dirty="0">
                <a:latin typeface="Arial"/>
                <a:cs typeface="Arial"/>
              </a:rPr>
              <a:t>x </a:t>
            </a:r>
            <a:r>
              <a:rPr sz="2100" spc="-210" dirty="0">
                <a:latin typeface="Arial"/>
                <a:cs typeface="Arial"/>
              </a:rPr>
              <a:t>H </a:t>
            </a:r>
            <a:r>
              <a:rPr sz="2100" spc="-143" dirty="0">
                <a:latin typeface="Arial"/>
                <a:cs typeface="Arial"/>
              </a:rPr>
              <a:t>x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116" dirty="0">
                <a:latin typeface="Arial"/>
                <a:cs typeface="Arial"/>
              </a:rPr>
              <a:t>W</a:t>
            </a:r>
            <a:endParaRPr sz="2100" dirty="0">
              <a:latin typeface="Arial"/>
              <a:cs typeface="Arial"/>
            </a:endParaRPr>
          </a:p>
          <a:p>
            <a:pPr marL="66675">
              <a:lnSpc>
                <a:spcPts val="2501"/>
              </a:lnSpc>
              <a:spcBef>
                <a:spcPts val="19"/>
              </a:spcBef>
            </a:pPr>
            <a:r>
              <a:rPr sz="2100" b="1" spc="-131" dirty="0">
                <a:latin typeface="Arial"/>
                <a:cs typeface="Arial"/>
              </a:rPr>
              <a:t>Hyperparameters</a:t>
            </a:r>
            <a:r>
              <a:rPr sz="2100" spc="-131" dirty="0">
                <a:latin typeface="Arial"/>
                <a:cs typeface="Arial"/>
              </a:rPr>
              <a:t>:</a:t>
            </a:r>
            <a:endParaRPr sz="2100" dirty="0">
              <a:latin typeface="Arial"/>
              <a:cs typeface="Arial"/>
            </a:endParaRPr>
          </a:p>
          <a:p>
            <a:pPr marL="409575" indent="-342900">
              <a:lnSpc>
                <a:spcPts val="2501"/>
              </a:lnSpc>
              <a:buFont typeface="Arial"/>
              <a:buChar char="-"/>
              <a:tabLst>
                <a:tab pos="409099" algn="l"/>
                <a:tab pos="409575" algn="l"/>
              </a:tabLst>
            </a:pPr>
            <a:r>
              <a:rPr sz="2100" b="1" spc="-153" dirty="0">
                <a:latin typeface="Arial"/>
                <a:cs typeface="Arial"/>
              </a:rPr>
              <a:t>Kernel </a:t>
            </a:r>
            <a:r>
              <a:rPr sz="2100" b="1" spc="-161" dirty="0">
                <a:latin typeface="Arial"/>
                <a:cs typeface="Arial"/>
              </a:rPr>
              <a:t>size</a:t>
            </a:r>
            <a:r>
              <a:rPr sz="2100" spc="-161" dirty="0">
                <a:latin typeface="Arial"/>
                <a:cs typeface="Arial"/>
              </a:rPr>
              <a:t>: </a:t>
            </a:r>
            <a:r>
              <a:rPr sz="2100" spc="-233" dirty="0">
                <a:latin typeface="Arial"/>
                <a:cs typeface="Arial"/>
              </a:rPr>
              <a:t>K</a:t>
            </a:r>
            <a:r>
              <a:rPr sz="2138" spc="-349" baseline="-17543" dirty="0">
                <a:latin typeface="Arial"/>
                <a:cs typeface="Arial"/>
              </a:rPr>
              <a:t>H </a:t>
            </a:r>
            <a:r>
              <a:rPr sz="2100" spc="-143" dirty="0">
                <a:latin typeface="Arial"/>
                <a:cs typeface="Arial"/>
              </a:rPr>
              <a:t>x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spc="-217" dirty="0">
                <a:latin typeface="Arial"/>
                <a:cs typeface="Arial"/>
              </a:rPr>
              <a:t>K</a:t>
            </a:r>
            <a:r>
              <a:rPr sz="2138" spc="-326" baseline="-17543" dirty="0">
                <a:latin typeface="Arial"/>
                <a:cs typeface="Arial"/>
              </a:rPr>
              <a:t>W</a:t>
            </a:r>
            <a:endParaRPr sz="2138" baseline="-17543" dirty="0">
              <a:latin typeface="Arial"/>
              <a:cs typeface="Arial"/>
            </a:endParaRPr>
          </a:p>
          <a:p>
            <a:pPr marL="409575" indent="-342900">
              <a:spcBef>
                <a:spcPts val="15"/>
              </a:spcBef>
              <a:buFont typeface="Arial"/>
              <a:buChar char="-"/>
              <a:tabLst>
                <a:tab pos="409099" algn="l"/>
                <a:tab pos="409575" algn="l"/>
              </a:tabLst>
            </a:pPr>
            <a:r>
              <a:rPr sz="2100" b="1" spc="-135" dirty="0">
                <a:latin typeface="Arial"/>
                <a:cs typeface="Arial"/>
              </a:rPr>
              <a:t>Number </a:t>
            </a:r>
            <a:r>
              <a:rPr sz="2100" b="1" spc="-94" dirty="0">
                <a:latin typeface="Arial"/>
                <a:cs typeface="Arial"/>
              </a:rPr>
              <a:t>filters</a:t>
            </a:r>
            <a:r>
              <a:rPr sz="2100" spc="-94" dirty="0">
                <a:latin typeface="Arial"/>
                <a:cs typeface="Arial"/>
              </a:rPr>
              <a:t>:</a:t>
            </a:r>
            <a:r>
              <a:rPr sz="2100" spc="-79" dirty="0">
                <a:latin typeface="Arial"/>
                <a:cs typeface="Arial"/>
              </a:rPr>
              <a:t> </a:t>
            </a:r>
            <a:r>
              <a:rPr sz="2100" spc="-113" dirty="0">
                <a:latin typeface="Arial"/>
                <a:cs typeface="Arial"/>
              </a:rPr>
              <a:t>C</a:t>
            </a:r>
            <a:r>
              <a:rPr sz="2138" spc="-169" baseline="-17543" dirty="0">
                <a:latin typeface="Arial"/>
                <a:cs typeface="Arial"/>
              </a:rPr>
              <a:t>out</a:t>
            </a:r>
            <a:endParaRPr sz="2138" baseline="-17543" dirty="0">
              <a:latin typeface="Arial"/>
              <a:cs typeface="Arial"/>
            </a:endParaRPr>
          </a:p>
          <a:p>
            <a:pPr marL="409575" indent="-342900">
              <a:lnSpc>
                <a:spcPts val="2501"/>
              </a:lnSpc>
              <a:spcBef>
                <a:spcPts val="38"/>
              </a:spcBef>
              <a:buFont typeface="Arial"/>
              <a:buChar char="-"/>
              <a:tabLst>
                <a:tab pos="409099" algn="l"/>
                <a:tab pos="409575" algn="l"/>
              </a:tabLst>
            </a:pPr>
            <a:r>
              <a:rPr sz="2100" b="1" spc="-165" dirty="0">
                <a:latin typeface="Arial"/>
                <a:cs typeface="Arial"/>
              </a:rPr>
              <a:t>Padding</a:t>
            </a:r>
            <a:r>
              <a:rPr sz="2100" spc="-165" dirty="0">
                <a:latin typeface="Arial"/>
                <a:cs typeface="Arial"/>
              </a:rPr>
              <a:t>:</a:t>
            </a:r>
            <a:r>
              <a:rPr sz="2100" spc="-109" dirty="0">
                <a:latin typeface="Arial"/>
                <a:cs typeface="Arial"/>
              </a:rPr>
              <a:t> </a:t>
            </a:r>
            <a:r>
              <a:rPr sz="2100" spc="-319" dirty="0">
                <a:latin typeface="Arial"/>
                <a:cs typeface="Arial"/>
              </a:rPr>
              <a:t>P</a:t>
            </a:r>
            <a:endParaRPr sz="2100" dirty="0">
              <a:latin typeface="Arial"/>
              <a:cs typeface="Arial"/>
            </a:endParaRPr>
          </a:p>
          <a:p>
            <a:pPr marL="409575" indent="-342900">
              <a:lnSpc>
                <a:spcPts val="2501"/>
              </a:lnSpc>
              <a:buFont typeface="Arial"/>
              <a:buChar char="-"/>
              <a:tabLst>
                <a:tab pos="409099" algn="l"/>
                <a:tab pos="409575" algn="l"/>
              </a:tabLst>
            </a:pPr>
            <a:r>
              <a:rPr sz="2100" b="1" spc="-116" dirty="0">
                <a:latin typeface="Arial"/>
                <a:cs typeface="Arial"/>
              </a:rPr>
              <a:t>Stride</a:t>
            </a:r>
            <a:r>
              <a:rPr sz="2100" spc="-116" dirty="0">
                <a:latin typeface="Arial"/>
                <a:cs typeface="Arial"/>
              </a:rPr>
              <a:t>:</a:t>
            </a:r>
            <a:r>
              <a:rPr sz="2100" spc="-109" dirty="0">
                <a:latin typeface="Arial"/>
                <a:cs typeface="Arial"/>
              </a:rPr>
              <a:t> </a:t>
            </a:r>
            <a:r>
              <a:rPr sz="2100" spc="-439" dirty="0">
                <a:latin typeface="Arial"/>
                <a:cs typeface="Arial"/>
              </a:rPr>
              <a:t>S</a:t>
            </a:r>
            <a:endParaRPr sz="2100" dirty="0">
              <a:latin typeface="Arial"/>
              <a:cs typeface="Arial"/>
            </a:endParaRPr>
          </a:p>
          <a:p>
            <a:pPr marL="66675" marR="41910">
              <a:lnSpc>
                <a:spcPct val="99600"/>
              </a:lnSpc>
              <a:spcBef>
                <a:spcPts val="26"/>
              </a:spcBef>
            </a:pPr>
            <a:endParaRPr sz="2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07851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233" y="0"/>
            <a:ext cx="6233636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spc="-169" dirty="0">
                <a:solidFill>
                  <a:schemeClr val="bg1"/>
                </a:solidFill>
                <a:latin typeface="Arial"/>
                <a:cs typeface="Arial"/>
              </a:rPr>
              <a:t>Components </a:t>
            </a:r>
            <a:r>
              <a:rPr sz="3000" spc="-23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sz="3000" spc="-259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3000" spc="-124" dirty="0">
                <a:solidFill>
                  <a:schemeClr val="bg1"/>
                </a:solidFill>
                <a:latin typeface="Arial"/>
                <a:cs typeface="Arial"/>
              </a:rPr>
              <a:t>Convolutional</a:t>
            </a:r>
            <a:r>
              <a:rPr sz="3000" spc="-1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000" spc="-98" dirty="0">
                <a:solidFill>
                  <a:schemeClr val="bg1"/>
                </a:solidFill>
                <a:latin typeface="Arial"/>
                <a:cs typeface="Arial"/>
              </a:rPr>
              <a:t>Network</a:t>
            </a:r>
            <a:endParaRPr sz="3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53265" y="2782512"/>
            <a:ext cx="2673668" cy="2283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43051" y="2208120"/>
            <a:ext cx="155733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101" dirty="0">
                <a:latin typeface="Arial"/>
                <a:cs typeface="Arial"/>
              </a:rPr>
              <a:t>Pooling</a:t>
            </a:r>
            <a:r>
              <a:rPr sz="2100" spc="-165" dirty="0">
                <a:latin typeface="Arial"/>
                <a:cs typeface="Arial"/>
              </a:rPr>
              <a:t> Layers</a:t>
            </a:r>
            <a:endParaRPr sz="2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4003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50" y="0"/>
            <a:ext cx="6765608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925" spc="-127" dirty="0">
                <a:solidFill>
                  <a:schemeClr val="bg1"/>
                </a:solidFill>
              </a:rPr>
              <a:t>Pooling </a:t>
            </a:r>
            <a:r>
              <a:rPr sz="2925" spc="-191" dirty="0">
                <a:solidFill>
                  <a:schemeClr val="bg1"/>
                </a:solidFill>
              </a:rPr>
              <a:t>Layers</a:t>
            </a:r>
            <a:r>
              <a:rPr sz="3000" spc="-191" dirty="0">
                <a:solidFill>
                  <a:schemeClr val="bg1"/>
                </a:solidFill>
              </a:rPr>
              <a:t>: </a:t>
            </a:r>
            <a:r>
              <a:rPr sz="3000" spc="-94" dirty="0">
                <a:solidFill>
                  <a:schemeClr val="bg1"/>
                </a:solidFill>
              </a:rPr>
              <a:t>Another </a:t>
            </a:r>
            <a:r>
              <a:rPr sz="3000" spc="-199" dirty="0">
                <a:solidFill>
                  <a:schemeClr val="bg1"/>
                </a:solidFill>
              </a:rPr>
              <a:t>way </a:t>
            </a:r>
            <a:r>
              <a:rPr sz="3000" spc="4" dirty="0">
                <a:solidFill>
                  <a:schemeClr val="bg1"/>
                </a:solidFill>
              </a:rPr>
              <a:t>to</a:t>
            </a:r>
            <a:r>
              <a:rPr sz="3000" spc="-165" dirty="0">
                <a:solidFill>
                  <a:schemeClr val="bg1"/>
                </a:solidFill>
              </a:rPr>
              <a:t> </a:t>
            </a:r>
            <a:r>
              <a:rPr sz="3000" spc="-146" dirty="0">
                <a:solidFill>
                  <a:schemeClr val="bg1"/>
                </a:solidFill>
              </a:rPr>
              <a:t>downsample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32155" y="2212847"/>
            <a:ext cx="4361687" cy="3138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7259" y="1929003"/>
            <a:ext cx="134588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64 </a:t>
            </a:r>
            <a:r>
              <a:rPr spc="-124" dirty="0">
                <a:latin typeface="Arial"/>
                <a:cs typeface="Arial"/>
              </a:rPr>
              <a:t>x </a:t>
            </a:r>
            <a:r>
              <a:rPr spc="-94" dirty="0">
                <a:latin typeface="Arial"/>
                <a:cs typeface="Arial"/>
              </a:rPr>
              <a:t>224 </a:t>
            </a:r>
            <a:r>
              <a:rPr spc="-124" dirty="0">
                <a:latin typeface="Arial"/>
                <a:cs typeface="Arial"/>
              </a:rPr>
              <a:t>x</a:t>
            </a:r>
            <a:r>
              <a:rPr spc="-143" dirty="0">
                <a:latin typeface="Arial"/>
                <a:cs typeface="Arial"/>
              </a:rPr>
              <a:t> </a:t>
            </a:r>
            <a:r>
              <a:rPr spc="-94" dirty="0">
                <a:latin typeface="Arial"/>
                <a:cs typeface="Arial"/>
              </a:rPr>
              <a:t>224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04890" y="2228851"/>
            <a:ext cx="1477804" cy="346710"/>
          </a:xfrm>
          <a:custGeom>
            <a:avLst/>
            <a:gdLst/>
            <a:ahLst/>
            <a:cxnLst/>
            <a:rect l="l" t="t" r="r" b="b"/>
            <a:pathLst>
              <a:path w="1970404" h="462280">
                <a:moveTo>
                  <a:pt x="0" y="0"/>
                </a:moveTo>
                <a:lnTo>
                  <a:pt x="1970410" y="0"/>
                </a:lnTo>
                <a:lnTo>
                  <a:pt x="1970410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63945" y="2235327"/>
            <a:ext cx="4167664" cy="21499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latin typeface="Arial"/>
                <a:cs typeface="Arial"/>
              </a:rPr>
              <a:t>64 </a:t>
            </a:r>
            <a:r>
              <a:rPr spc="-124" dirty="0">
                <a:latin typeface="Arial"/>
                <a:cs typeface="Arial"/>
              </a:rPr>
              <a:t>x </a:t>
            </a:r>
            <a:r>
              <a:rPr spc="-94" dirty="0">
                <a:latin typeface="Arial"/>
                <a:cs typeface="Arial"/>
              </a:rPr>
              <a:t>112 </a:t>
            </a:r>
            <a:r>
              <a:rPr spc="-124" dirty="0">
                <a:latin typeface="Arial"/>
                <a:cs typeface="Arial"/>
              </a:rPr>
              <a:t>x</a:t>
            </a:r>
            <a:r>
              <a:rPr spc="-98" dirty="0">
                <a:latin typeface="Arial"/>
                <a:cs typeface="Arial"/>
              </a:rPr>
              <a:t> </a:t>
            </a:r>
            <a:r>
              <a:rPr spc="-94" dirty="0">
                <a:latin typeface="Arial"/>
                <a:cs typeface="Arial"/>
              </a:rPr>
              <a:t>112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3"/>
              </a:spcBef>
            </a:pPr>
            <a:endParaRPr sz="2775" dirty="0">
              <a:latin typeface="Arial"/>
              <a:cs typeface="Arial"/>
            </a:endParaRPr>
          </a:p>
          <a:p>
            <a:pPr marL="1868329" marR="3810">
              <a:lnSpc>
                <a:spcPts val="2843"/>
              </a:lnSpc>
            </a:pPr>
            <a:r>
              <a:rPr lang="en-US" sz="2400" b="1" spc="-233" dirty="0">
                <a:latin typeface="Calibri" panose="020F0502020204030204" pitchFamily="34" charset="0"/>
                <a:cs typeface="Calibri" panose="020F0502020204030204" pitchFamily="34" charset="0"/>
              </a:rPr>
              <a:t>Hyperparameters</a:t>
            </a:r>
            <a:r>
              <a:rPr sz="2400" spc="-26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sz="2400" spc="-26" dirty="0">
                <a:latin typeface="Arial"/>
                <a:cs typeface="Arial"/>
              </a:rPr>
              <a:t> </a:t>
            </a:r>
            <a:r>
              <a:rPr lang="en-US" sz="2400" spc="-26" dirty="0">
                <a:latin typeface="Arial"/>
                <a:cs typeface="Arial"/>
              </a:rPr>
              <a:t>Kernel Size</a:t>
            </a:r>
          </a:p>
          <a:p>
            <a:pPr marL="1868329" marR="3810">
              <a:lnSpc>
                <a:spcPts val="2843"/>
              </a:lnSpc>
            </a:pPr>
            <a:r>
              <a:rPr lang="en-US" sz="2400" spc="-26" dirty="0">
                <a:latin typeface="Arial"/>
                <a:cs typeface="Arial"/>
              </a:rPr>
              <a:t>Stride</a:t>
            </a:r>
            <a:endParaRPr sz="2400" dirty="0">
              <a:latin typeface="Arial"/>
              <a:cs typeface="Arial"/>
            </a:endParaRPr>
          </a:p>
          <a:p>
            <a:pPr marL="1868329">
              <a:lnSpc>
                <a:spcPts val="2828"/>
              </a:lnSpc>
            </a:pPr>
            <a:r>
              <a:rPr lang="en-US" sz="2400" spc="-90" dirty="0">
                <a:latin typeface="Arial"/>
                <a:cs typeface="Arial"/>
              </a:rPr>
              <a:t>Pooling function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32351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54601"/>
            <a:ext cx="3884295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69" dirty="0">
                <a:solidFill>
                  <a:schemeClr val="bg1"/>
                </a:solidFill>
              </a:rPr>
              <a:t>Max</a:t>
            </a:r>
            <a:r>
              <a:rPr spc="-206" dirty="0">
                <a:solidFill>
                  <a:schemeClr val="bg1"/>
                </a:solidFill>
              </a:rPr>
              <a:t> </a:t>
            </a:r>
            <a:r>
              <a:rPr spc="-165" dirty="0">
                <a:solidFill>
                  <a:schemeClr val="bg1"/>
                </a:solidFill>
              </a:rPr>
              <a:t>Pooling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36677" y="2345261"/>
          <a:ext cx="2423159" cy="2422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7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02671" y="1903094"/>
            <a:ext cx="216217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50" dirty="0">
                <a:latin typeface="Arial"/>
                <a:cs typeface="Arial"/>
              </a:rPr>
              <a:t>Single </a:t>
            </a:r>
            <a:r>
              <a:rPr sz="2400" spc="-53" dirty="0">
                <a:latin typeface="Arial"/>
                <a:cs typeface="Arial"/>
              </a:rPr>
              <a:t>depth</a:t>
            </a:r>
            <a:r>
              <a:rPr sz="2400" spc="-161" dirty="0">
                <a:latin typeface="Arial"/>
                <a:cs typeface="Arial"/>
              </a:rPr>
              <a:t> </a:t>
            </a:r>
            <a:r>
              <a:rPr sz="2400" spc="-116" dirty="0">
                <a:latin typeface="Arial"/>
                <a:cs typeface="Arial"/>
              </a:rPr>
              <a:t>slice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3370" y="2379767"/>
            <a:ext cx="57150" cy="2363629"/>
          </a:xfrm>
          <a:custGeom>
            <a:avLst/>
            <a:gdLst/>
            <a:ahLst/>
            <a:cxnLst/>
            <a:rect l="l" t="t" r="r" b="b"/>
            <a:pathLst>
              <a:path w="76200" h="3151504">
                <a:moveTo>
                  <a:pt x="47625" y="63497"/>
                </a:moveTo>
                <a:lnTo>
                  <a:pt x="28575" y="63497"/>
                </a:lnTo>
                <a:lnTo>
                  <a:pt x="28576" y="3151178"/>
                </a:lnTo>
                <a:lnTo>
                  <a:pt x="47626" y="3151178"/>
                </a:lnTo>
                <a:lnTo>
                  <a:pt x="47625" y="63497"/>
                </a:lnTo>
                <a:close/>
              </a:path>
              <a:path w="76200" h="3151504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7"/>
                </a:lnTo>
                <a:lnTo>
                  <a:pt x="69848" y="63497"/>
                </a:lnTo>
                <a:lnTo>
                  <a:pt x="38100" y="0"/>
                </a:lnTo>
                <a:close/>
              </a:path>
              <a:path w="76200" h="3151504">
                <a:moveTo>
                  <a:pt x="69848" y="63497"/>
                </a:moveTo>
                <a:lnTo>
                  <a:pt x="47625" y="63497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8" y="634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8516" y="2566035"/>
            <a:ext cx="151448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16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4947" y="5061710"/>
            <a:ext cx="2476024" cy="57150"/>
          </a:xfrm>
          <a:custGeom>
            <a:avLst/>
            <a:gdLst/>
            <a:ahLst/>
            <a:cxnLst/>
            <a:rect l="l" t="t" r="r" b="b"/>
            <a:pathLst>
              <a:path w="3301365" h="76200">
                <a:moveTo>
                  <a:pt x="3224940" y="47624"/>
                </a:moveTo>
                <a:lnTo>
                  <a:pt x="3224940" y="76200"/>
                </a:lnTo>
                <a:lnTo>
                  <a:pt x="3282090" y="47625"/>
                </a:lnTo>
                <a:lnTo>
                  <a:pt x="3224940" y="47624"/>
                </a:lnTo>
                <a:close/>
              </a:path>
              <a:path w="3301365" h="76200">
                <a:moveTo>
                  <a:pt x="3224940" y="28574"/>
                </a:moveTo>
                <a:lnTo>
                  <a:pt x="3224940" y="47624"/>
                </a:lnTo>
                <a:lnTo>
                  <a:pt x="3237642" y="47625"/>
                </a:lnTo>
                <a:lnTo>
                  <a:pt x="3237642" y="28575"/>
                </a:lnTo>
                <a:lnTo>
                  <a:pt x="3224940" y="28574"/>
                </a:lnTo>
                <a:close/>
              </a:path>
              <a:path w="3301365" h="76200">
                <a:moveTo>
                  <a:pt x="3224940" y="0"/>
                </a:moveTo>
                <a:lnTo>
                  <a:pt x="3224940" y="28574"/>
                </a:lnTo>
                <a:lnTo>
                  <a:pt x="3237642" y="28575"/>
                </a:lnTo>
                <a:lnTo>
                  <a:pt x="3237642" y="47625"/>
                </a:lnTo>
                <a:lnTo>
                  <a:pt x="3282092" y="47623"/>
                </a:lnTo>
                <a:lnTo>
                  <a:pt x="3301140" y="38100"/>
                </a:lnTo>
                <a:lnTo>
                  <a:pt x="3224940" y="0"/>
                </a:lnTo>
                <a:close/>
              </a:path>
              <a:path w="3301365" h="76200">
                <a:moveTo>
                  <a:pt x="0" y="28573"/>
                </a:moveTo>
                <a:lnTo>
                  <a:pt x="0" y="47623"/>
                </a:lnTo>
                <a:lnTo>
                  <a:pt x="3224940" y="47624"/>
                </a:lnTo>
                <a:lnTo>
                  <a:pt x="322494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41911" y="3532883"/>
            <a:ext cx="2032635" cy="57150"/>
          </a:xfrm>
          <a:custGeom>
            <a:avLst/>
            <a:gdLst/>
            <a:ahLst/>
            <a:cxnLst/>
            <a:rect l="l" t="t" r="r" b="b"/>
            <a:pathLst>
              <a:path w="2710179" h="76200">
                <a:moveTo>
                  <a:pt x="2633493" y="0"/>
                </a:moveTo>
                <a:lnTo>
                  <a:pt x="2633493" y="76199"/>
                </a:lnTo>
                <a:lnTo>
                  <a:pt x="2690643" y="47624"/>
                </a:lnTo>
                <a:lnTo>
                  <a:pt x="2646193" y="47624"/>
                </a:lnTo>
                <a:lnTo>
                  <a:pt x="2646193" y="28575"/>
                </a:lnTo>
                <a:lnTo>
                  <a:pt x="2690643" y="28575"/>
                </a:lnTo>
                <a:lnTo>
                  <a:pt x="2633493" y="0"/>
                </a:lnTo>
                <a:close/>
              </a:path>
              <a:path w="2710179" h="76200">
                <a:moveTo>
                  <a:pt x="2633493" y="28575"/>
                </a:moveTo>
                <a:lnTo>
                  <a:pt x="0" y="28575"/>
                </a:lnTo>
                <a:lnTo>
                  <a:pt x="0" y="47624"/>
                </a:lnTo>
                <a:lnTo>
                  <a:pt x="2633493" y="47624"/>
                </a:lnTo>
                <a:lnTo>
                  <a:pt x="2633493" y="28575"/>
                </a:lnTo>
                <a:close/>
              </a:path>
              <a:path w="2710179" h="76200">
                <a:moveTo>
                  <a:pt x="2690643" y="28575"/>
                </a:moveTo>
                <a:lnTo>
                  <a:pt x="2646193" y="28575"/>
                </a:lnTo>
                <a:lnTo>
                  <a:pt x="2646193" y="47624"/>
                </a:lnTo>
                <a:lnTo>
                  <a:pt x="2690643" y="47624"/>
                </a:lnTo>
                <a:lnTo>
                  <a:pt x="2709693" y="38100"/>
                </a:lnTo>
                <a:lnTo>
                  <a:pt x="2690643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31385" y="2790825"/>
            <a:ext cx="2133600" cy="54935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800"/>
              </a:lnSpc>
              <a:spcBef>
                <a:spcPts val="56"/>
              </a:spcBef>
            </a:pPr>
            <a:r>
              <a:rPr spc="-83" dirty="0">
                <a:latin typeface="Arial"/>
                <a:cs typeface="Arial"/>
              </a:rPr>
              <a:t>Max </a:t>
            </a:r>
            <a:r>
              <a:rPr spc="-53" dirty="0">
                <a:latin typeface="Arial"/>
                <a:cs typeface="Arial"/>
              </a:rPr>
              <a:t>pooling </a:t>
            </a:r>
            <a:r>
              <a:rPr spc="8" dirty="0">
                <a:latin typeface="Arial"/>
                <a:cs typeface="Arial"/>
              </a:rPr>
              <a:t>with </a:t>
            </a:r>
            <a:r>
              <a:rPr spc="-105" dirty="0">
                <a:latin typeface="Arial"/>
                <a:cs typeface="Arial"/>
              </a:rPr>
              <a:t>2x2  </a:t>
            </a:r>
            <a:r>
              <a:rPr spc="-68" dirty="0">
                <a:latin typeface="Arial"/>
                <a:cs typeface="Arial"/>
              </a:rPr>
              <a:t>kernel </a:t>
            </a:r>
            <a:r>
              <a:rPr spc="-135" dirty="0">
                <a:latin typeface="Arial"/>
                <a:cs typeface="Arial"/>
              </a:rPr>
              <a:t>size </a:t>
            </a:r>
            <a:r>
              <a:rPr spc="-86" dirty="0">
                <a:latin typeface="Arial"/>
                <a:cs typeface="Arial"/>
              </a:rPr>
              <a:t>and </a:t>
            </a:r>
            <a:r>
              <a:rPr spc="-41" dirty="0">
                <a:latin typeface="Arial"/>
                <a:cs typeface="Arial"/>
              </a:rPr>
              <a:t>stride</a:t>
            </a:r>
            <a:r>
              <a:rPr spc="-139" dirty="0">
                <a:latin typeface="Arial"/>
                <a:cs typeface="Arial"/>
              </a:rPr>
              <a:t> </a:t>
            </a:r>
            <a:r>
              <a:rPr spc="-90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804950" y="2912039"/>
          <a:ext cx="1211580" cy="1211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7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4352543" y="1565910"/>
            <a:ext cx="1184148" cy="1131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44650" y="4503711"/>
            <a:ext cx="3941921" cy="1102705"/>
          </a:xfrm>
          <a:prstGeom prst="rect">
            <a:avLst/>
          </a:prstGeom>
        </p:spPr>
        <p:txBody>
          <a:bodyPr vert="horz" wrap="square" lIns="0" tIns="25241" rIns="0" bIns="0" rtlCol="0">
            <a:spAutoFit/>
          </a:bodyPr>
          <a:lstStyle/>
          <a:p>
            <a:pPr marL="755808" marR="163353">
              <a:lnSpc>
                <a:spcPts val="2843"/>
              </a:lnSpc>
              <a:spcBef>
                <a:spcPts val="199"/>
              </a:spcBef>
            </a:pPr>
            <a:r>
              <a:rPr sz="2400" spc="-86" dirty="0">
                <a:latin typeface="Arial"/>
                <a:cs typeface="Arial"/>
              </a:rPr>
              <a:t>Introduces </a:t>
            </a:r>
            <a:r>
              <a:rPr sz="2400" b="1" spc="-165" dirty="0">
                <a:latin typeface="Arial"/>
                <a:cs typeface="Arial"/>
              </a:rPr>
              <a:t>invariance </a:t>
            </a:r>
            <a:r>
              <a:rPr sz="2400" spc="11" dirty="0">
                <a:latin typeface="Arial"/>
                <a:cs typeface="Arial"/>
              </a:rPr>
              <a:t>to  </a:t>
            </a:r>
            <a:r>
              <a:rPr sz="2400" spc="-101" dirty="0">
                <a:latin typeface="Arial"/>
                <a:cs typeface="Arial"/>
              </a:rPr>
              <a:t>small </a:t>
            </a:r>
            <a:r>
              <a:rPr sz="2400" spc="-79" dirty="0">
                <a:latin typeface="Arial"/>
                <a:cs typeface="Arial"/>
              </a:rPr>
              <a:t>spatial</a:t>
            </a:r>
            <a:r>
              <a:rPr sz="2400" spc="-158" dirty="0">
                <a:latin typeface="Arial"/>
                <a:cs typeface="Arial"/>
              </a:rPr>
              <a:t> </a:t>
            </a:r>
            <a:r>
              <a:rPr sz="2400" spc="-64" dirty="0">
                <a:latin typeface="Arial"/>
                <a:cs typeface="Arial"/>
              </a:rPr>
              <a:t>shifts</a:t>
            </a:r>
            <a:endParaRPr sz="2400" dirty="0">
              <a:latin typeface="Arial"/>
              <a:cs typeface="Arial"/>
            </a:endParaRPr>
          </a:p>
          <a:p>
            <a:pPr marL="9525">
              <a:lnSpc>
                <a:spcPts val="2846"/>
              </a:lnSpc>
              <a:tabLst>
                <a:tab pos="755808" algn="l"/>
              </a:tabLst>
            </a:pPr>
            <a:r>
              <a:rPr sz="2400" spc="-116" dirty="0">
                <a:latin typeface="Arial"/>
                <a:cs typeface="Arial"/>
              </a:rPr>
              <a:t>	</a:t>
            </a:r>
            <a:r>
              <a:rPr sz="2400" spc="-131" dirty="0">
                <a:latin typeface="Arial"/>
                <a:cs typeface="Arial"/>
              </a:rPr>
              <a:t>No </a:t>
            </a:r>
            <a:r>
              <a:rPr sz="2400" spc="-83" dirty="0">
                <a:latin typeface="Arial"/>
                <a:cs typeface="Arial"/>
              </a:rPr>
              <a:t>learnable</a:t>
            </a:r>
            <a:r>
              <a:rPr sz="2400" spc="-146" dirty="0">
                <a:latin typeface="Arial"/>
                <a:cs typeface="Arial"/>
              </a:rPr>
              <a:t> </a:t>
            </a:r>
            <a:r>
              <a:rPr sz="2400" spc="-83" dirty="0">
                <a:latin typeface="Arial"/>
                <a:cs typeface="Arial"/>
              </a:rPr>
              <a:t>parameters!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8803" y="1251584"/>
            <a:ext cx="112680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79" dirty="0">
                <a:latin typeface="Arial"/>
                <a:cs typeface="Arial"/>
              </a:rPr>
              <a:t>64 </a:t>
            </a:r>
            <a:r>
              <a:rPr sz="1500" spc="-101" dirty="0">
                <a:latin typeface="Arial"/>
                <a:cs typeface="Arial"/>
              </a:rPr>
              <a:t>x </a:t>
            </a:r>
            <a:r>
              <a:rPr sz="1500" spc="-79" dirty="0">
                <a:latin typeface="Arial"/>
                <a:cs typeface="Arial"/>
              </a:rPr>
              <a:t>224 </a:t>
            </a:r>
            <a:r>
              <a:rPr sz="1500" spc="-101" dirty="0">
                <a:latin typeface="Arial"/>
                <a:cs typeface="Arial"/>
              </a:rPr>
              <a:t>x</a:t>
            </a:r>
            <a:r>
              <a:rPr sz="1500" spc="-127" dirty="0">
                <a:latin typeface="Arial"/>
                <a:cs typeface="Arial"/>
              </a:rPr>
              <a:t> </a:t>
            </a:r>
            <a:r>
              <a:rPr sz="1500" spc="-79" dirty="0">
                <a:latin typeface="Arial"/>
                <a:cs typeface="Arial"/>
              </a:rPr>
              <a:t>224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19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965" y="0"/>
            <a:ext cx="268795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61" dirty="0">
                <a:solidFill>
                  <a:schemeClr val="bg1"/>
                </a:solidFill>
              </a:rPr>
              <a:t>Pooling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203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771269"/>
            <a:ext cx="4222433" cy="41261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3233"/>
              </a:lnSpc>
              <a:spcBef>
                <a:spcPts val="75"/>
              </a:spcBef>
            </a:pPr>
            <a:r>
              <a:rPr sz="2700" b="1" spc="-105" dirty="0">
                <a:latin typeface="Arial"/>
                <a:cs typeface="Arial"/>
              </a:rPr>
              <a:t>Input</a:t>
            </a:r>
            <a:r>
              <a:rPr sz="2700" spc="-105" dirty="0">
                <a:latin typeface="Arial"/>
                <a:cs typeface="Arial"/>
              </a:rPr>
              <a:t>: </a:t>
            </a:r>
            <a:r>
              <a:rPr lang="en-US" sz="2700" spc="-105" dirty="0">
                <a:latin typeface="Arial"/>
                <a:cs typeface="Arial"/>
              </a:rPr>
              <a:t>C x H x W</a:t>
            </a:r>
            <a:endParaRPr sz="2700" dirty="0">
              <a:latin typeface="Arial"/>
              <a:cs typeface="Arial"/>
            </a:endParaRPr>
          </a:p>
          <a:p>
            <a:pPr marL="9525">
              <a:lnSpc>
                <a:spcPts val="3221"/>
              </a:lnSpc>
            </a:pPr>
            <a:r>
              <a:rPr sz="2700" b="1" spc="-172" dirty="0">
                <a:latin typeface="Arial"/>
                <a:cs typeface="Arial"/>
              </a:rPr>
              <a:t>Hyperparameters</a:t>
            </a:r>
            <a:r>
              <a:rPr sz="2700" spc="-172" dirty="0">
                <a:latin typeface="Arial"/>
                <a:cs typeface="Arial"/>
              </a:rPr>
              <a:t>:</a:t>
            </a:r>
            <a:endParaRPr sz="2700" dirty="0">
              <a:latin typeface="Arial"/>
              <a:cs typeface="Arial"/>
            </a:endParaRPr>
          </a:p>
          <a:p>
            <a:pPr marL="438150" indent="-428625">
              <a:lnSpc>
                <a:spcPts val="3221"/>
              </a:lnSpc>
              <a:buChar char="-"/>
              <a:tabLst>
                <a:tab pos="437674" algn="l"/>
                <a:tab pos="438150" algn="l"/>
              </a:tabLst>
            </a:pPr>
            <a:r>
              <a:rPr sz="2700" spc="-135" dirty="0">
                <a:latin typeface="Arial"/>
                <a:cs typeface="Arial"/>
              </a:rPr>
              <a:t>Kernel </a:t>
            </a:r>
            <a:r>
              <a:rPr sz="2700" spc="-165" dirty="0">
                <a:latin typeface="Arial"/>
                <a:cs typeface="Arial"/>
              </a:rPr>
              <a:t>size:</a:t>
            </a:r>
            <a:r>
              <a:rPr sz="2700" spc="-153" dirty="0">
                <a:latin typeface="Arial"/>
                <a:cs typeface="Arial"/>
              </a:rPr>
              <a:t> </a:t>
            </a:r>
            <a:r>
              <a:rPr sz="2700" spc="-401" dirty="0">
                <a:latin typeface="Arial"/>
                <a:cs typeface="Arial"/>
              </a:rPr>
              <a:t>K</a:t>
            </a:r>
            <a:endParaRPr sz="2700" dirty="0">
              <a:latin typeface="Arial"/>
              <a:cs typeface="Arial"/>
            </a:endParaRPr>
          </a:p>
          <a:p>
            <a:pPr marL="438150" indent="-428625">
              <a:lnSpc>
                <a:spcPts val="3233"/>
              </a:lnSpc>
              <a:buChar char="-"/>
              <a:tabLst>
                <a:tab pos="437674" algn="l"/>
                <a:tab pos="438150" algn="l"/>
              </a:tabLst>
            </a:pPr>
            <a:r>
              <a:rPr sz="2700" spc="-94" dirty="0">
                <a:latin typeface="Arial"/>
                <a:cs typeface="Arial"/>
              </a:rPr>
              <a:t>Stride:</a:t>
            </a:r>
            <a:r>
              <a:rPr sz="2700" spc="-146" dirty="0">
                <a:latin typeface="Arial"/>
                <a:cs typeface="Arial"/>
              </a:rPr>
              <a:t> </a:t>
            </a:r>
            <a:r>
              <a:rPr sz="2700" spc="-563" dirty="0">
                <a:latin typeface="Arial"/>
                <a:cs typeface="Arial"/>
              </a:rPr>
              <a:t>S</a:t>
            </a:r>
            <a:endParaRPr sz="2700" dirty="0">
              <a:latin typeface="Arial"/>
              <a:cs typeface="Arial"/>
            </a:endParaRPr>
          </a:p>
          <a:p>
            <a:pPr marL="438150" indent="-428625">
              <a:lnSpc>
                <a:spcPts val="3233"/>
              </a:lnSpc>
              <a:spcBef>
                <a:spcPts val="71"/>
              </a:spcBef>
              <a:buChar char="-"/>
              <a:tabLst>
                <a:tab pos="437674" algn="l"/>
                <a:tab pos="438150" algn="l"/>
              </a:tabLst>
            </a:pPr>
            <a:r>
              <a:rPr sz="2700" spc="-131" dirty="0">
                <a:latin typeface="Arial"/>
                <a:cs typeface="Arial"/>
              </a:rPr>
              <a:t>Pooling </a:t>
            </a:r>
            <a:r>
              <a:rPr sz="2700" spc="-41" dirty="0">
                <a:latin typeface="Arial"/>
                <a:cs typeface="Arial"/>
              </a:rPr>
              <a:t>function </a:t>
            </a:r>
            <a:r>
              <a:rPr sz="2700" spc="-135" dirty="0">
                <a:latin typeface="Arial"/>
                <a:cs typeface="Arial"/>
              </a:rPr>
              <a:t>(max,</a:t>
            </a:r>
            <a:r>
              <a:rPr sz="2700" spc="-281" dirty="0">
                <a:latin typeface="Arial"/>
                <a:cs typeface="Arial"/>
              </a:rPr>
              <a:t> </a:t>
            </a:r>
            <a:r>
              <a:rPr sz="2700" spc="-184" dirty="0">
                <a:latin typeface="Arial"/>
                <a:cs typeface="Arial"/>
              </a:rPr>
              <a:t>avg)</a:t>
            </a:r>
            <a:endParaRPr sz="2700" dirty="0">
              <a:latin typeface="Arial"/>
              <a:cs typeface="Arial"/>
            </a:endParaRPr>
          </a:p>
          <a:p>
            <a:pPr marL="9525">
              <a:lnSpc>
                <a:spcPts val="3221"/>
              </a:lnSpc>
            </a:pPr>
            <a:r>
              <a:rPr sz="2700" b="1" spc="-120" dirty="0">
                <a:latin typeface="Arial"/>
                <a:cs typeface="Arial"/>
              </a:rPr>
              <a:t>Output</a:t>
            </a:r>
            <a:r>
              <a:rPr sz="2700" spc="-120" dirty="0">
                <a:latin typeface="Arial"/>
                <a:cs typeface="Arial"/>
              </a:rPr>
              <a:t>: </a:t>
            </a:r>
            <a:r>
              <a:rPr lang="en-US" sz="2700" spc="-120" dirty="0">
                <a:latin typeface="Arial"/>
                <a:cs typeface="Arial"/>
              </a:rPr>
              <a:t>C x H’ x W’</a:t>
            </a:r>
          </a:p>
          <a:p>
            <a:pPr marL="9525">
              <a:lnSpc>
                <a:spcPts val="3221"/>
              </a:lnSpc>
            </a:pPr>
            <a:r>
              <a:rPr sz="2700" spc="-86" dirty="0">
                <a:latin typeface="Arial"/>
                <a:cs typeface="Arial"/>
              </a:rPr>
              <a:t>where</a:t>
            </a:r>
            <a:endParaRPr sz="2700" dirty="0">
              <a:latin typeface="Arial"/>
              <a:cs typeface="Arial"/>
            </a:endParaRPr>
          </a:p>
          <a:p>
            <a:pPr marL="9525">
              <a:lnSpc>
                <a:spcPts val="3221"/>
              </a:lnSpc>
              <a:tabLst>
                <a:tab pos="437674" algn="l"/>
              </a:tabLst>
            </a:pPr>
            <a:r>
              <a:rPr sz="2700" spc="-75" dirty="0">
                <a:latin typeface="Arial"/>
                <a:cs typeface="Arial"/>
              </a:rPr>
              <a:t>-	</a:t>
            </a:r>
            <a:r>
              <a:rPr sz="2700" spc="-101" dirty="0">
                <a:latin typeface="Arial"/>
                <a:cs typeface="Arial"/>
              </a:rPr>
              <a:t>H’ </a:t>
            </a:r>
            <a:r>
              <a:rPr sz="2700" spc="-233" dirty="0">
                <a:latin typeface="Arial"/>
                <a:cs typeface="Arial"/>
              </a:rPr>
              <a:t>= </a:t>
            </a:r>
            <a:r>
              <a:rPr lang="en-US" sz="2700" spc="-233" dirty="0">
                <a:latin typeface="Arial"/>
                <a:cs typeface="Arial"/>
              </a:rPr>
              <a:t> </a:t>
            </a:r>
            <a:r>
              <a:rPr sz="2700" spc="-176" dirty="0">
                <a:latin typeface="Arial"/>
                <a:cs typeface="Arial"/>
              </a:rPr>
              <a:t>(H </a:t>
            </a:r>
            <a:r>
              <a:rPr sz="2700" spc="-158" dirty="0">
                <a:latin typeface="Arial"/>
                <a:cs typeface="Arial"/>
              </a:rPr>
              <a:t>– </a:t>
            </a:r>
            <a:r>
              <a:rPr sz="2700" spc="-240" dirty="0">
                <a:latin typeface="Arial"/>
                <a:cs typeface="Arial"/>
              </a:rPr>
              <a:t>K) </a:t>
            </a:r>
            <a:r>
              <a:rPr sz="2700" spc="293" dirty="0">
                <a:latin typeface="Arial"/>
                <a:cs typeface="Arial"/>
              </a:rPr>
              <a:t>/ </a:t>
            </a:r>
            <a:r>
              <a:rPr lang="en-US" sz="2700" spc="293" dirty="0">
                <a:latin typeface="Arial"/>
                <a:cs typeface="Arial"/>
              </a:rPr>
              <a:t>S+</a:t>
            </a:r>
            <a:r>
              <a:rPr sz="2700" spc="-135" dirty="0">
                <a:latin typeface="Arial"/>
                <a:cs typeface="Arial"/>
              </a:rPr>
              <a:t>1</a:t>
            </a:r>
            <a:endParaRPr sz="2700" dirty="0">
              <a:latin typeface="Arial"/>
              <a:cs typeface="Arial"/>
            </a:endParaRPr>
          </a:p>
          <a:p>
            <a:pPr marL="9525">
              <a:lnSpc>
                <a:spcPts val="3221"/>
              </a:lnSpc>
              <a:tabLst>
                <a:tab pos="437674" algn="l"/>
              </a:tabLst>
            </a:pPr>
            <a:r>
              <a:rPr sz="2700" spc="-75" dirty="0">
                <a:latin typeface="Arial"/>
                <a:cs typeface="Arial"/>
              </a:rPr>
              <a:t>-	</a:t>
            </a:r>
            <a:r>
              <a:rPr sz="2700" spc="-30" dirty="0">
                <a:latin typeface="Arial"/>
                <a:cs typeface="Arial"/>
              </a:rPr>
              <a:t>W’ </a:t>
            </a:r>
            <a:r>
              <a:rPr sz="2700" spc="-233" dirty="0">
                <a:latin typeface="Arial"/>
                <a:cs typeface="Arial"/>
              </a:rPr>
              <a:t>= </a:t>
            </a:r>
            <a:r>
              <a:rPr sz="2700" spc="-116" dirty="0">
                <a:latin typeface="Arial"/>
                <a:cs typeface="Arial"/>
              </a:rPr>
              <a:t>(W </a:t>
            </a:r>
            <a:r>
              <a:rPr sz="2700" spc="-158" dirty="0">
                <a:latin typeface="Arial"/>
                <a:cs typeface="Arial"/>
              </a:rPr>
              <a:t>– </a:t>
            </a:r>
            <a:r>
              <a:rPr sz="2700" spc="-240" dirty="0">
                <a:latin typeface="Arial"/>
                <a:cs typeface="Arial"/>
              </a:rPr>
              <a:t>K) </a:t>
            </a:r>
            <a:r>
              <a:rPr sz="2700" spc="293" dirty="0">
                <a:latin typeface="Arial"/>
                <a:cs typeface="Arial"/>
              </a:rPr>
              <a:t>/</a:t>
            </a:r>
            <a:r>
              <a:rPr lang="en-US" sz="2700" spc="293" dirty="0">
                <a:latin typeface="Arial"/>
                <a:cs typeface="Arial"/>
              </a:rPr>
              <a:t> S</a:t>
            </a:r>
            <a:r>
              <a:rPr sz="2700" spc="-563" dirty="0">
                <a:latin typeface="Arial"/>
                <a:cs typeface="Arial"/>
              </a:rPr>
              <a:t> </a:t>
            </a:r>
            <a:r>
              <a:rPr sz="2700" spc="-233" dirty="0">
                <a:latin typeface="Arial"/>
                <a:cs typeface="Arial"/>
              </a:rPr>
              <a:t>+</a:t>
            </a:r>
            <a:r>
              <a:rPr lang="en-US" sz="2700" spc="-233" dirty="0">
                <a:latin typeface="Arial"/>
                <a:cs typeface="Arial"/>
              </a:rPr>
              <a:t> </a:t>
            </a:r>
            <a:r>
              <a:rPr sz="2700" spc="-510" dirty="0">
                <a:latin typeface="Arial"/>
                <a:cs typeface="Arial"/>
              </a:rPr>
              <a:t> </a:t>
            </a:r>
            <a:r>
              <a:rPr sz="2700" spc="-135" dirty="0">
                <a:latin typeface="Arial"/>
                <a:cs typeface="Arial"/>
              </a:rPr>
              <a:t>1</a:t>
            </a:r>
            <a:endParaRPr sz="2700" dirty="0">
              <a:latin typeface="Arial"/>
              <a:cs typeface="Arial"/>
            </a:endParaRPr>
          </a:p>
          <a:p>
            <a:pPr marL="9525">
              <a:lnSpc>
                <a:spcPts val="3233"/>
              </a:lnSpc>
            </a:pPr>
            <a:r>
              <a:rPr sz="2700" b="1" spc="-191" dirty="0">
                <a:latin typeface="Arial"/>
                <a:cs typeface="Arial"/>
              </a:rPr>
              <a:t>Learnable </a:t>
            </a:r>
            <a:r>
              <a:rPr sz="2700" b="1" spc="-165" dirty="0">
                <a:latin typeface="Arial"/>
                <a:cs typeface="Arial"/>
              </a:rPr>
              <a:t>parameters</a:t>
            </a:r>
            <a:r>
              <a:rPr sz="2700" spc="-165" dirty="0">
                <a:latin typeface="Arial"/>
                <a:cs typeface="Arial"/>
              </a:rPr>
              <a:t>:</a:t>
            </a:r>
            <a:r>
              <a:rPr sz="2700" spc="-120" dirty="0">
                <a:latin typeface="Arial"/>
                <a:cs typeface="Arial"/>
              </a:rPr>
              <a:t> </a:t>
            </a:r>
            <a:r>
              <a:rPr sz="2700" spc="-83" dirty="0">
                <a:solidFill>
                  <a:srgbClr val="C00000"/>
                </a:solidFill>
                <a:latin typeface="Arial"/>
                <a:cs typeface="Arial"/>
              </a:rPr>
              <a:t>None!</a:t>
            </a:r>
            <a:endParaRPr sz="2700" dirty="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45607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91" y="0"/>
            <a:ext cx="542889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4" dirty="0">
                <a:solidFill>
                  <a:schemeClr val="bg1"/>
                </a:solidFill>
              </a:rPr>
              <a:t>Convolutional</a:t>
            </a:r>
            <a:r>
              <a:rPr spc="-188" dirty="0">
                <a:solidFill>
                  <a:schemeClr val="bg1"/>
                </a:solidFill>
              </a:rPr>
              <a:t> </a:t>
            </a:r>
            <a:r>
              <a:rPr spc="-131" dirty="0">
                <a:solidFill>
                  <a:schemeClr val="bg1"/>
                </a:solidFill>
              </a:rPr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463358" y="2665456"/>
            <a:ext cx="8217283" cy="249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5347" y="1309335"/>
            <a:ext cx="8217283" cy="99065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2100" spc="-169" dirty="0">
                <a:latin typeface="Arial"/>
                <a:cs typeface="Arial"/>
              </a:rPr>
              <a:t>Classic </a:t>
            </a:r>
            <a:r>
              <a:rPr sz="2100" spc="-53" dirty="0">
                <a:latin typeface="Arial"/>
                <a:cs typeface="Arial"/>
              </a:rPr>
              <a:t>architecture: </a:t>
            </a:r>
            <a:r>
              <a:rPr sz="2100" spc="-139" dirty="0">
                <a:latin typeface="Arial"/>
                <a:cs typeface="Arial"/>
              </a:rPr>
              <a:t>[Conv, </a:t>
            </a:r>
            <a:r>
              <a:rPr sz="2100" spc="-229" dirty="0">
                <a:latin typeface="Arial"/>
                <a:cs typeface="Arial"/>
              </a:rPr>
              <a:t>ReLU, </a:t>
            </a:r>
            <a:r>
              <a:rPr sz="2100" spc="-86" dirty="0">
                <a:latin typeface="Arial"/>
                <a:cs typeface="Arial"/>
              </a:rPr>
              <a:t>Pool</a:t>
            </a:r>
            <a:r>
              <a:rPr lang="en-US" sz="2100" spc="-86" dirty="0">
                <a:latin typeface="Arial"/>
                <a:cs typeface="Arial"/>
              </a:rPr>
              <a:t> </a:t>
            </a:r>
            <a:r>
              <a:rPr sz="2100" spc="-86" dirty="0">
                <a:latin typeface="Arial"/>
                <a:cs typeface="Arial"/>
              </a:rPr>
              <a:t>] </a:t>
            </a:r>
            <a:r>
              <a:rPr sz="2100" spc="-143" dirty="0">
                <a:latin typeface="Arial"/>
                <a:cs typeface="Arial"/>
              </a:rPr>
              <a:t>x </a:t>
            </a:r>
            <a:r>
              <a:rPr sz="2100" spc="-109" dirty="0">
                <a:latin typeface="Arial"/>
                <a:cs typeface="Arial"/>
              </a:rPr>
              <a:t>N, </a:t>
            </a:r>
            <a:r>
              <a:rPr sz="2100" spc="-26" dirty="0">
                <a:latin typeface="Arial"/>
                <a:cs typeface="Arial"/>
              </a:rPr>
              <a:t>flatten, </a:t>
            </a:r>
            <a:r>
              <a:rPr lang="en-US" sz="2100" spc="-188" dirty="0">
                <a:latin typeface="Arial"/>
                <a:cs typeface="Arial"/>
              </a:rPr>
              <a:t>[ </a:t>
            </a:r>
            <a:r>
              <a:rPr sz="2100" spc="-188" dirty="0">
                <a:latin typeface="Arial"/>
                <a:cs typeface="Arial"/>
              </a:rPr>
              <a:t>FC, </a:t>
            </a:r>
            <a:r>
              <a:rPr sz="2100" spc="-199" dirty="0">
                <a:latin typeface="Arial"/>
                <a:cs typeface="Arial"/>
              </a:rPr>
              <a:t>ReLU] </a:t>
            </a:r>
            <a:r>
              <a:rPr sz="2100" spc="-143" dirty="0">
                <a:latin typeface="Arial"/>
                <a:cs typeface="Arial"/>
              </a:rPr>
              <a:t>x </a:t>
            </a:r>
            <a:r>
              <a:rPr sz="2100" spc="-109" dirty="0">
                <a:latin typeface="Arial"/>
                <a:cs typeface="Arial"/>
              </a:rPr>
              <a:t>N,</a:t>
            </a:r>
            <a:r>
              <a:rPr sz="2100" spc="-120" dirty="0">
                <a:latin typeface="Arial"/>
                <a:cs typeface="Arial"/>
              </a:rPr>
              <a:t> </a:t>
            </a:r>
            <a:r>
              <a:rPr sz="2100" spc="-368" dirty="0">
                <a:latin typeface="Arial"/>
                <a:cs typeface="Arial"/>
              </a:rPr>
              <a:t>FC</a:t>
            </a:r>
            <a:endParaRPr sz="2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75" dirty="0">
              <a:latin typeface="Arial"/>
              <a:cs typeface="Arial"/>
            </a:endParaRPr>
          </a:p>
          <a:p>
            <a:pPr marL="9525"/>
            <a:r>
              <a:rPr sz="2100" spc="-127" dirty="0">
                <a:latin typeface="Arial"/>
                <a:cs typeface="Arial"/>
              </a:rPr>
              <a:t>Example:</a:t>
            </a:r>
            <a:r>
              <a:rPr sz="2100" spc="-113" dirty="0">
                <a:latin typeface="Arial"/>
                <a:cs typeface="Arial"/>
              </a:rPr>
              <a:t> </a:t>
            </a:r>
            <a:r>
              <a:rPr sz="2100" spc="-120" dirty="0">
                <a:latin typeface="Arial"/>
                <a:cs typeface="Arial"/>
              </a:rPr>
              <a:t>LeNet-5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30" y="5384196"/>
            <a:ext cx="421386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75" dirty="0">
                <a:latin typeface="Arial"/>
                <a:cs typeface="Arial"/>
              </a:rPr>
              <a:t>Lecun </a:t>
            </a:r>
            <a:r>
              <a:rPr sz="1050" spc="-4" dirty="0">
                <a:latin typeface="Arial"/>
                <a:cs typeface="Arial"/>
              </a:rPr>
              <a:t>et </a:t>
            </a:r>
            <a:r>
              <a:rPr sz="1050" spc="-38" dirty="0">
                <a:latin typeface="Arial"/>
                <a:cs typeface="Arial"/>
              </a:rPr>
              <a:t>al, </a:t>
            </a:r>
            <a:r>
              <a:rPr sz="1050" spc="-45" dirty="0">
                <a:latin typeface="Arial"/>
                <a:cs typeface="Arial"/>
              </a:rPr>
              <a:t>“Gradient-based </a:t>
            </a:r>
            <a:r>
              <a:rPr sz="1050" spc="-34" dirty="0">
                <a:latin typeface="Arial"/>
                <a:cs typeface="Arial"/>
              </a:rPr>
              <a:t>learning applied </a:t>
            </a:r>
            <a:r>
              <a:rPr sz="1050" spc="8" dirty="0">
                <a:latin typeface="Arial"/>
                <a:cs typeface="Arial"/>
              </a:rPr>
              <a:t>to</a:t>
            </a:r>
            <a:r>
              <a:rPr sz="1050" spc="-199" dirty="0">
                <a:latin typeface="Arial"/>
                <a:cs typeface="Arial"/>
              </a:rPr>
              <a:t> </a:t>
            </a:r>
            <a:r>
              <a:rPr sz="1050" spc="-34" dirty="0">
                <a:latin typeface="Arial"/>
                <a:cs typeface="Arial"/>
              </a:rPr>
              <a:t>document </a:t>
            </a:r>
            <a:r>
              <a:rPr sz="1050" spc="-26" dirty="0">
                <a:latin typeface="Arial"/>
                <a:cs typeface="Arial"/>
              </a:rPr>
              <a:t>recognition”, </a:t>
            </a:r>
            <a:r>
              <a:rPr sz="1050" spc="-53" dirty="0">
                <a:latin typeface="Arial"/>
                <a:cs typeface="Arial"/>
              </a:rPr>
              <a:t>1998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11C07F-A30A-8A4E-B87D-4AC45A6E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8" y="5749799"/>
            <a:ext cx="690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8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443" y="-21259"/>
            <a:ext cx="382736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Example: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727" y="1808493"/>
          <a:ext cx="4464367" cy="5574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Input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4069" y="2417723"/>
            <a:ext cx="4321969" cy="2755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3"/>
              </a:lnSpc>
              <a:tabLst>
                <a:tab pos="2275523" algn="l"/>
                <a:tab pos="3292316" algn="l"/>
              </a:tabLst>
            </a:pPr>
            <a:r>
              <a:rPr sz="1425" spc="-116" dirty="0">
                <a:latin typeface="Arial"/>
                <a:cs typeface="Arial"/>
              </a:rPr>
              <a:t>Conv </a:t>
            </a:r>
            <a:r>
              <a:rPr sz="1425" spc="-79" dirty="0">
                <a:latin typeface="Arial"/>
                <a:cs typeface="Arial"/>
              </a:rPr>
              <a:t>(C</a:t>
            </a:r>
            <a:r>
              <a:rPr sz="1463" spc="-118" baseline="-17094" dirty="0">
                <a:latin typeface="Arial"/>
                <a:cs typeface="Arial"/>
              </a:rPr>
              <a:t>out</a:t>
            </a:r>
            <a:r>
              <a:rPr sz="1425" spc="-79" dirty="0">
                <a:latin typeface="Arial"/>
                <a:cs typeface="Arial"/>
              </a:rPr>
              <a:t>=20, </a:t>
            </a:r>
            <a:r>
              <a:rPr sz="1425" spc="-113" dirty="0">
                <a:latin typeface="Arial"/>
                <a:cs typeface="Arial"/>
              </a:rPr>
              <a:t>K=5,</a:t>
            </a:r>
            <a:r>
              <a:rPr sz="1425" spc="-19" dirty="0">
                <a:latin typeface="Arial"/>
                <a:cs typeface="Arial"/>
              </a:rPr>
              <a:t> </a:t>
            </a:r>
            <a:r>
              <a:rPr sz="1425" spc="-113" dirty="0">
                <a:latin typeface="Arial"/>
                <a:cs typeface="Arial"/>
              </a:rPr>
              <a:t>P=2,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S=1)	</a:t>
            </a:r>
            <a:r>
              <a:rPr sz="1425" spc="-75" dirty="0">
                <a:latin typeface="Arial"/>
                <a:cs typeface="Arial"/>
              </a:rPr>
              <a:t>20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28</a:t>
            </a:r>
            <a:r>
              <a:rPr sz="1425" spc="-53" dirty="0">
                <a:latin typeface="Arial"/>
                <a:cs typeface="Arial"/>
              </a:rPr>
              <a:t>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28	20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1" dirty="0">
                <a:latin typeface="Arial"/>
                <a:cs typeface="Arial"/>
              </a:rPr>
              <a:t>1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1" dirty="0">
                <a:latin typeface="Arial"/>
                <a:cs typeface="Arial"/>
              </a:rPr>
              <a:t>5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05" dirty="0">
                <a:latin typeface="Arial"/>
                <a:cs typeface="Arial"/>
              </a:rPr>
              <a:t> </a:t>
            </a:r>
            <a:r>
              <a:rPr sz="1425" spc="-71" dirty="0">
                <a:latin typeface="Arial"/>
                <a:cs typeface="Arial"/>
              </a:rPr>
              <a:t>5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20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28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27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28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86" dirty="0">
                <a:latin typeface="Arial"/>
                <a:cs typeface="Arial"/>
              </a:rPr>
              <a:t>MaxPool(K=2,</a:t>
            </a:r>
            <a:r>
              <a:rPr sz="1425" spc="-68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S=2)	</a:t>
            </a:r>
            <a:r>
              <a:rPr sz="1425" spc="-75" dirty="0">
                <a:latin typeface="Arial"/>
                <a:cs typeface="Arial"/>
              </a:rPr>
              <a:t>20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14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24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14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116" dirty="0">
                <a:latin typeface="Arial"/>
                <a:cs typeface="Arial"/>
              </a:rPr>
              <a:t>Conv </a:t>
            </a:r>
            <a:r>
              <a:rPr sz="1425" spc="-79" dirty="0">
                <a:latin typeface="Arial"/>
                <a:cs typeface="Arial"/>
              </a:rPr>
              <a:t>(C</a:t>
            </a:r>
            <a:r>
              <a:rPr sz="1463" spc="-118" baseline="-17094" dirty="0">
                <a:latin typeface="Arial"/>
                <a:cs typeface="Arial"/>
              </a:rPr>
              <a:t>out</a:t>
            </a:r>
            <a:r>
              <a:rPr sz="1425" spc="-79" dirty="0">
                <a:latin typeface="Arial"/>
                <a:cs typeface="Arial"/>
              </a:rPr>
              <a:t>=50, </a:t>
            </a:r>
            <a:r>
              <a:rPr sz="1425" spc="-113" dirty="0">
                <a:latin typeface="Arial"/>
                <a:cs typeface="Arial"/>
              </a:rPr>
              <a:t>K=5,</a:t>
            </a:r>
            <a:r>
              <a:rPr sz="1425" spc="-19" dirty="0">
                <a:latin typeface="Arial"/>
                <a:cs typeface="Arial"/>
              </a:rPr>
              <a:t> </a:t>
            </a:r>
            <a:r>
              <a:rPr sz="1425" spc="-113" dirty="0">
                <a:latin typeface="Arial"/>
                <a:cs typeface="Arial"/>
              </a:rPr>
              <a:t>P=2,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S=1)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14</a:t>
            </a:r>
            <a:r>
              <a:rPr sz="1425" spc="-53" dirty="0">
                <a:latin typeface="Arial"/>
                <a:cs typeface="Arial"/>
              </a:rPr>
              <a:t>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14	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20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1" dirty="0">
                <a:latin typeface="Arial"/>
                <a:cs typeface="Arial"/>
              </a:rPr>
              <a:t>5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13" dirty="0">
                <a:latin typeface="Arial"/>
                <a:cs typeface="Arial"/>
              </a:rPr>
              <a:t> </a:t>
            </a:r>
            <a:r>
              <a:rPr sz="1425" spc="-71" dirty="0">
                <a:latin typeface="Arial"/>
                <a:cs typeface="Arial"/>
              </a:rPr>
              <a:t>5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14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14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86" dirty="0">
                <a:latin typeface="Arial"/>
                <a:cs typeface="Arial"/>
              </a:rPr>
              <a:t>MaxPool(K=2,</a:t>
            </a:r>
            <a:r>
              <a:rPr sz="1425" spc="-68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S=2)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1" dirty="0">
                <a:latin typeface="Arial"/>
                <a:cs typeface="Arial"/>
              </a:rPr>
              <a:t>7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</a:t>
            </a:r>
            <a:r>
              <a:rPr sz="1425" spc="-71" dirty="0">
                <a:latin typeface="Arial"/>
                <a:cs typeface="Arial"/>
              </a:rPr>
              <a:t>7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49" dirty="0">
                <a:latin typeface="Arial"/>
                <a:cs typeface="Arial"/>
              </a:rPr>
              <a:t>Flatten	</a:t>
            </a:r>
            <a:r>
              <a:rPr sz="1425" spc="-75" dirty="0">
                <a:latin typeface="Arial"/>
                <a:cs typeface="Arial"/>
              </a:rPr>
              <a:t>2450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</a:t>
            </a:r>
            <a:r>
              <a:rPr sz="1425" spc="-71" dirty="0">
                <a:latin typeface="Arial"/>
                <a:cs typeface="Arial"/>
              </a:rPr>
              <a:t>(2450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500)	</a:t>
            </a:r>
            <a:r>
              <a:rPr sz="1425" spc="-75" dirty="0">
                <a:latin typeface="Arial"/>
                <a:cs typeface="Arial"/>
              </a:rPr>
              <a:t>500	2450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(500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10)	</a:t>
            </a:r>
            <a:r>
              <a:rPr sz="1425" spc="-75" dirty="0">
                <a:latin typeface="Arial"/>
                <a:cs typeface="Arial"/>
              </a:rPr>
              <a:t>10	500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94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10</a:t>
            </a:r>
            <a:endParaRPr sz="1425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661" y="2370739"/>
            <a:ext cx="4532948" cy="3109913"/>
          </a:xfrm>
          <a:custGeom>
            <a:avLst/>
            <a:gdLst/>
            <a:ahLst/>
            <a:cxnLst/>
            <a:rect l="l" t="t" r="r" b="b"/>
            <a:pathLst>
              <a:path w="6043930" h="4146550">
                <a:moveTo>
                  <a:pt x="0" y="0"/>
                </a:moveTo>
                <a:lnTo>
                  <a:pt x="6043449" y="0"/>
                </a:lnTo>
                <a:lnTo>
                  <a:pt x="6043449" y="4146331"/>
                </a:lnTo>
                <a:lnTo>
                  <a:pt x="0" y="41463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1839" y="1188326"/>
            <a:ext cx="812006" cy="969645"/>
          </a:xfrm>
          <a:custGeom>
            <a:avLst/>
            <a:gdLst/>
            <a:ahLst/>
            <a:cxnLst/>
            <a:rect l="l" t="t" r="r" b="b"/>
            <a:pathLst>
              <a:path w="1082675" h="1292860">
                <a:moveTo>
                  <a:pt x="0" y="0"/>
                </a:moveTo>
                <a:lnTo>
                  <a:pt x="1082566" y="0"/>
                </a:lnTo>
                <a:lnTo>
                  <a:pt x="1082566" y="1292773"/>
                </a:lnTo>
                <a:lnTo>
                  <a:pt x="0" y="129277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0099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255" y="72132"/>
            <a:ext cx="457334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99" dirty="0">
                <a:solidFill>
                  <a:schemeClr val="bg1"/>
                </a:solidFill>
              </a:rPr>
              <a:t>Example:</a:t>
            </a:r>
            <a:r>
              <a:rPr spc="-210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LeNet-5</a:t>
            </a:r>
          </a:p>
        </p:txBody>
      </p:sp>
      <p:sp>
        <p:nvSpPr>
          <p:cNvPr id="3" name="object 3"/>
          <p:cNvSpPr/>
          <p:nvPr/>
        </p:nvSpPr>
        <p:spPr>
          <a:xfrm>
            <a:off x="4706008" y="1096355"/>
            <a:ext cx="4323548" cy="131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727" y="1808492"/>
          <a:ext cx="4464367" cy="1125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Input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Conv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(C</a:t>
                      </a:r>
                      <a:r>
                        <a:rPr sz="1500" spc="-157" baseline="-17094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=20, 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K=5, P=2,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S=1)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79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35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4069" y="2989223"/>
            <a:ext cx="4321969" cy="2189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3"/>
              </a:lnSpc>
              <a:tabLst>
                <a:tab pos="2275523" algn="l"/>
              </a:tabLst>
            </a:pPr>
            <a:r>
              <a:rPr sz="1425" spc="-86" dirty="0">
                <a:latin typeface="Arial"/>
                <a:cs typeface="Arial"/>
              </a:rPr>
              <a:t>MaxPool(K=2,</a:t>
            </a:r>
            <a:r>
              <a:rPr sz="1425" spc="-68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S=2)	</a:t>
            </a:r>
            <a:r>
              <a:rPr sz="1425" spc="-75" dirty="0">
                <a:latin typeface="Arial"/>
                <a:cs typeface="Arial"/>
              </a:rPr>
              <a:t>20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14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14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116" dirty="0">
                <a:latin typeface="Arial"/>
                <a:cs typeface="Arial"/>
              </a:rPr>
              <a:t>Conv </a:t>
            </a:r>
            <a:r>
              <a:rPr sz="1425" spc="-79" dirty="0">
                <a:latin typeface="Arial"/>
                <a:cs typeface="Arial"/>
              </a:rPr>
              <a:t>(C</a:t>
            </a:r>
            <a:r>
              <a:rPr sz="1463" spc="-118" baseline="-17094" dirty="0">
                <a:latin typeface="Arial"/>
                <a:cs typeface="Arial"/>
              </a:rPr>
              <a:t>out</a:t>
            </a:r>
            <a:r>
              <a:rPr sz="1425" spc="-79" dirty="0">
                <a:latin typeface="Arial"/>
                <a:cs typeface="Arial"/>
              </a:rPr>
              <a:t>=50, </a:t>
            </a:r>
            <a:r>
              <a:rPr sz="1425" spc="-113" dirty="0">
                <a:latin typeface="Arial"/>
                <a:cs typeface="Arial"/>
              </a:rPr>
              <a:t>K=5,</a:t>
            </a:r>
            <a:r>
              <a:rPr sz="1425" spc="-19" dirty="0">
                <a:latin typeface="Arial"/>
                <a:cs typeface="Arial"/>
              </a:rPr>
              <a:t> </a:t>
            </a:r>
            <a:r>
              <a:rPr sz="1425" spc="-113" dirty="0">
                <a:latin typeface="Arial"/>
                <a:cs typeface="Arial"/>
              </a:rPr>
              <a:t>P=2,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S=1)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14</a:t>
            </a:r>
            <a:r>
              <a:rPr sz="1425" spc="-53" dirty="0">
                <a:latin typeface="Arial"/>
                <a:cs typeface="Arial"/>
              </a:rPr>
              <a:t>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14	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20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1" dirty="0">
                <a:latin typeface="Arial"/>
                <a:cs typeface="Arial"/>
              </a:rPr>
              <a:t>5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113" dirty="0">
                <a:latin typeface="Arial"/>
                <a:cs typeface="Arial"/>
              </a:rPr>
              <a:t> </a:t>
            </a:r>
            <a:r>
              <a:rPr sz="1425" spc="-71" dirty="0">
                <a:latin typeface="Arial"/>
                <a:cs typeface="Arial"/>
              </a:rPr>
              <a:t>5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14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14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86" dirty="0">
                <a:latin typeface="Arial"/>
                <a:cs typeface="Arial"/>
              </a:rPr>
              <a:t>MaxPool(K=2,</a:t>
            </a:r>
            <a:r>
              <a:rPr sz="1425" spc="-68" dirty="0">
                <a:latin typeface="Arial"/>
                <a:cs typeface="Arial"/>
              </a:rPr>
              <a:t> </a:t>
            </a:r>
            <a:r>
              <a:rPr sz="1425" spc="-135" dirty="0">
                <a:latin typeface="Arial"/>
                <a:cs typeface="Arial"/>
              </a:rPr>
              <a:t>S=2)	</a:t>
            </a:r>
            <a:r>
              <a:rPr sz="1425" spc="-75" dirty="0">
                <a:latin typeface="Arial"/>
                <a:cs typeface="Arial"/>
              </a:rPr>
              <a:t>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1" dirty="0">
                <a:latin typeface="Arial"/>
                <a:cs typeface="Arial"/>
              </a:rPr>
              <a:t>7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75" dirty="0">
                <a:latin typeface="Arial"/>
                <a:cs typeface="Arial"/>
              </a:rPr>
              <a:t> </a:t>
            </a:r>
            <a:r>
              <a:rPr sz="1425" spc="-71" dirty="0">
                <a:latin typeface="Arial"/>
                <a:cs typeface="Arial"/>
              </a:rPr>
              <a:t>7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49" dirty="0">
                <a:latin typeface="Arial"/>
                <a:cs typeface="Arial"/>
              </a:rPr>
              <a:t>Flatten	</a:t>
            </a:r>
            <a:r>
              <a:rPr sz="1425" spc="-75" dirty="0">
                <a:latin typeface="Arial"/>
                <a:cs typeface="Arial"/>
              </a:rPr>
              <a:t>2450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</a:t>
            </a:r>
            <a:r>
              <a:rPr sz="1425" spc="-71" dirty="0">
                <a:latin typeface="Arial"/>
                <a:cs typeface="Arial"/>
              </a:rPr>
              <a:t>(2450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500)	</a:t>
            </a:r>
            <a:r>
              <a:rPr sz="1425" spc="-75" dirty="0">
                <a:latin typeface="Arial"/>
                <a:cs typeface="Arial"/>
              </a:rPr>
              <a:t>500	2450 </a:t>
            </a:r>
            <a:r>
              <a:rPr sz="1425" spc="-98" dirty="0">
                <a:latin typeface="Arial"/>
                <a:cs typeface="Arial"/>
              </a:rPr>
              <a:t>x 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</a:tabLst>
            </a:pPr>
            <a:r>
              <a:rPr sz="1425" spc="-176" dirty="0">
                <a:latin typeface="Arial"/>
                <a:cs typeface="Arial"/>
              </a:rPr>
              <a:t>ReLU	</a:t>
            </a:r>
            <a:r>
              <a:rPr sz="1425" spc="-75" dirty="0">
                <a:latin typeface="Arial"/>
                <a:cs typeface="Arial"/>
              </a:rPr>
              <a:t>500</a:t>
            </a:r>
            <a:endParaRPr sz="1425">
              <a:latin typeface="Arial"/>
              <a:cs typeface="Arial"/>
            </a:endParaRPr>
          </a:p>
          <a:p>
            <a:pPr>
              <a:spcBef>
                <a:spcPts val="540"/>
              </a:spcBef>
              <a:tabLst>
                <a:tab pos="2275523" algn="l"/>
                <a:tab pos="3292316" algn="l"/>
              </a:tabLst>
            </a:pPr>
            <a:r>
              <a:rPr sz="1425" spc="-68" dirty="0">
                <a:latin typeface="Arial"/>
                <a:cs typeface="Arial"/>
              </a:rPr>
              <a:t>Linear (500</a:t>
            </a:r>
            <a:r>
              <a:rPr sz="1425" spc="-79" dirty="0">
                <a:latin typeface="Arial"/>
                <a:cs typeface="Arial"/>
              </a:rPr>
              <a:t> -&gt;</a:t>
            </a:r>
            <a:r>
              <a:rPr sz="1425" spc="-71" dirty="0">
                <a:latin typeface="Arial"/>
                <a:cs typeface="Arial"/>
              </a:rPr>
              <a:t> </a:t>
            </a:r>
            <a:r>
              <a:rPr sz="1425" spc="-64" dirty="0">
                <a:latin typeface="Arial"/>
                <a:cs typeface="Arial"/>
              </a:rPr>
              <a:t>10)	</a:t>
            </a:r>
            <a:r>
              <a:rPr sz="1425" spc="-75" dirty="0">
                <a:latin typeface="Arial"/>
                <a:cs typeface="Arial"/>
              </a:rPr>
              <a:t>10	500 </a:t>
            </a:r>
            <a:r>
              <a:rPr sz="1425" spc="-98" dirty="0">
                <a:latin typeface="Arial"/>
                <a:cs typeface="Arial"/>
              </a:rPr>
              <a:t>x</a:t>
            </a:r>
            <a:r>
              <a:rPr sz="1425" spc="-94" dirty="0">
                <a:latin typeface="Arial"/>
                <a:cs typeface="Arial"/>
              </a:rPr>
              <a:t> </a:t>
            </a:r>
            <a:r>
              <a:rPr sz="1425" spc="-75" dirty="0">
                <a:latin typeface="Arial"/>
                <a:cs typeface="Arial"/>
              </a:rPr>
              <a:t>10</a:t>
            </a:r>
            <a:endParaRPr sz="1425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661" y="2938298"/>
            <a:ext cx="4532948" cy="2542222"/>
          </a:xfrm>
          <a:custGeom>
            <a:avLst/>
            <a:gdLst/>
            <a:ahLst/>
            <a:cxnLst/>
            <a:rect l="l" t="t" r="r" b="b"/>
            <a:pathLst>
              <a:path w="6043930" h="3389629">
                <a:moveTo>
                  <a:pt x="0" y="0"/>
                </a:moveTo>
                <a:lnTo>
                  <a:pt x="6043449" y="0"/>
                </a:lnTo>
                <a:lnTo>
                  <a:pt x="6043449" y="3389586"/>
                </a:lnTo>
                <a:lnTo>
                  <a:pt x="0" y="3389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22602" y="1181081"/>
            <a:ext cx="1822609" cy="1095375"/>
          </a:xfrm>
          <a:custGeom>
            <a:avLst/>
            <a:gdLst/>
            <a:ahLst/>
            <a:cxnLst/>
            <a:rect l="l" t="t" r="r" b="b"/>
            <a:pathLst>
              <a:path w="2430145" h="1460500">
                <a:moveTo>
                  <a:pt x="0" y="0"/>
                </a:moveTo>
                <a:lnTo>
                  <a:pt x="2430083" y="0"/>
                </a:lnTo>
                <a:lnTo>
                  <a:pt x="2430083" y="1460087"/>
                </a:lnTo>
                <a:lnTo>
                  <a:pt x="0" y="146008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230" y="5384196"/>
            <a:ext cx="421386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75" dirty="0">
                <a:latin typeface="Arial"/>
                <a:cs typeface="Arial"/>
              </a:rPr>
              <a:t>Lecun </a:t>
            </a:r>
            <a:r>
              <a:rPr sz="1050" spc="-4" dirty="0">
                <a:latin typeface="Arial"/>
                <a:cs typeface="Arial"/>
              </a:rPr>
              <a:t>et </a:t>
            </a:r>
            <a:r>
              <a:rPr sz="1050" spc="-38" dirty="0">
                <a:latin typeface="Arial"/>
                <a:cs typeface="Arial"/>
              </a:rPr>
              <a:t>al, </a:t>
            </a:r>
            <a:r>
              <a:rPr sz="1050" spc="-45" dirty="0">
                <a:latin typeface="Arial"/>
                <a:cs typeface="Arial"/>
              </a:rPr>
              <a:t>“Gradient-based </a:t>
            </a:r>
            <a:r>
              <a:rPr sz="1050" spc="-34" dirty="0">
                <a:latin typeface="Arial"/>
                <a:cs typeface="Arial"/>
              </a:rPr>
              <a:t>learning applied </a:t>
            </a:r>
            <a:r>
              <a:rPr sz="1050" spc="8" dirty="0">
                <a:latin typeface="Arial"/>
                <a:cs typeface="Arial"/>
              </a:rPr>
              <a:t>to</a:t>
            </a:r>
            <a:r>
              <a:rPr sz="1050" spc="-199" dirty="0">
                <a:latin typeface="Arial"/>
                <a:cs typeface="Arial"/>
              </a:rPr>
              <a:t> </a:t>
            </a:r>
            <a:r>
              <a:rPr sz="1050" spc="-34" dirty="0">
                <a:latin typeface="Arial"/>
                <a:cs typeface="Arial"/>
              </a:rPr>
              <a:t>document </a:t>
            </a:r>
            <a:r>
              <a:rPr sz="1050" spc="-26" dirty="0">
                <a:latin typeface="Arial"/>
                <a:cs typeface="Arial"/>
              </a:rPr>
              <a:t>recognition”, </a:t>
            </a:r>
            <a:r>
              <a:rPr sz="1050" spc="-53" dirty="0">
                <a:latin typeface="Arial"/>
                <a:cs typeface="Arial"/>
              </a:rPr>
              <a:t>1998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14339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32676</TotalTime>
  <Words>3921</Words>
  <Application>Microsoft Macintosh PowerPoint</Application>
  <PresentationFormat>On-screen Show (4:3)</PresentationFormat>
  <Paragraphs>866</Paragraphs>
  <Slides>118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8" baseType="lpstr">
      <vt:lpstr>Arial Unicode MS</vt:lpstr>
      <vt:lpstr>Arimo</vt:lpstr>
      <vt:lpstr>Gotham Book</vt:lpstr>
      <vt:lpstr>Gotham-Bold</vt:lpstr>
      <vt:lpstr>Arial</vt:lpstr>
      <vt:lpstr>Arial Hebrew</vt:lpstr>
      <vt:lpstr>Calibri</vt:lpstr>
      <vt:lpstr>Times New Roman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happens if we build a neural network with no non-linear activation function?</vt:lpstr>
      <vt:lpstr>N linear classifiers = 1 linear classifier</vt:lpstr>
      <vt:lpstr>PowerPoint Presentation</vt:lpstr>
      <vt:lpstr>PowerPoint Presentation</vt:lpstr>
      <vt:lpstr>PowerPoint Presentation</vt:lpstr>
      <vt:lpstr>PowerPoint Presentation</vt:lpstr>
      <vt:lpstr>ReLU: Rectified Linear Units</vt:lpstr>
      <vt:lpstr>PowerPoint Presentation</vt:lpstr>
      <vt:lpstr>Universal Approximation</vt:lpstr>
      <vt:lpstr>Universal Approximation</vt:lpstr>
      <vt:lpstr>Setting the number of layers and their sizes</vt:lpstr>
      <vt:lpstr>Don’t regularize with size; instead use stronger L2</vt:lpstr>
      <vt:lpstr>Training Neural Network</vt:lpstr>
      <vt:lpstr>Data Preprocessing</vt:lpstr>
      <vt:lpstr>Data Preprocessing  In practice, you may  also PCA and Whitening of the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Network (CNN)</vt:lpstr>
      <vt:lpstr>Problem: So  far, our classifiers don’t  respect the spatial structure of images</vt:lpstr>
      <vt:lpstr>Problem: So  far, our classifiers don’t  respect the spatial structure of images</vt:lpstr>
      <vt:lpstr>Problem: So far our classifiers don’t  respect the spatial structure of images</vt:lpstr>
      <vt:lpstr>Components of a Fully-Connected Network</vt:lpstr>
      <vt:lpstr>Components of a Convolutional Network</vt:lpstr>
      <vt:lpstr>Fully-Connected Layer</vt:lpstr>
      <vt:lpstr>Convolution Layer</vt:lpstr>
      <vt:lpstr>Convolution Layer</vt:lpstr>
      <vt:lpstr>Convolution Layer</vt:lpstr>
      <vt:lpstr>Convolution Layer</vt:lpstr>
      <vt:lpstr>2D Convolution</vt:lpstr>
      <vt:lpstr>2D Convolution</vt:lpstr>
      <vt:lpstr>2D Convolution</vt:lpstr>
      <vt:lpstr>2D Convolution</vt:lpstr>
      <vt:lpstr>2D Convolution</vt:lpstr>
      <vt:lpstr>Convolution Layer</vt:lpstr>
      <vt:lpstr>Convolution Layer</vt:lpstr>
      <vt:lpstr>Convolution Layer</vt:lpstr>
      <vt:lpstr>Convolution Layer</vt:lpstr>
      <vt:lpstr>Stacking Convolutions</vt:lpstr>
      <vt:lpstr>Stacking Convolutions</vt:lpstr>
      <vt:lpstr>What do convolutional filters learn?</vt:lpstr>
      <vt:lpstr>A  closer look at spatial dimensions</vt:lpstr>
      <vt:lpstr>A  closer look at spatial dimensions</vt:lpstr>
      <vt:lpstr>A  closer look at spatial dimensions</vt:lpstr>
      <vt:lpstr>A closer look at spatial dimensions</vt:lpstr>
      <vt:lpstr>A closer look at spatial dimensions</vt:lpstr>
      <vt:lpstr>A  closer look at spatial dimensions</vt:lpstr>
      <vt:lpstr>A closer look at spatial dimensions</vt:lpstr>
      <vt:lpstr>Zero Padding</vt:lpstr>
      <vt:lpstr>Zero Padding</vt:lpstr>
      <vt:lpstr>Zero Padding</vt:lpstr>
      <vt:lpstr>Receptive Fields</vt:lpstr>
      <vt:lpstr>Receptive Fields</vt:lpstr>
      <vt:lpstr>Receptive Fields</vt:lpstr>
      <vt:lpstr>Receptive Fields</vt:lpstr>
      <vt:lpstr>PowerPoint Presentation</vt:lpstr>
      <vt:lpstr>PowerPoint Presentation</vt:lpstr>
      <vt:lpstr>Strided Convolution</vt:lpstr>
      <vt:lpstr>Strided Convolution</vt:lpstr>
      <vt:lpstr>1x1 Convolution</vt:lpstr>
      <vt:lpstr>1x1 Convolution</vt:lpstr>
      <vt:lpstr>Convolution Summary</vt:lpstr>
      <vt:lpstr>PowerPoint Presentation</vt:lpstr>
      <vt:lpstr>Pooling Layers: Another way to downsample</vt:lpstr>
      <vt:lpstr>Max Pooling</vt:lpstr>
      <vt:lpstr>Pooling Summary</vt:lpstr>
      <vt:lpstr>Convolutional Networks</vt:lpstr>
      <vt:lpstr>Example: LeNet-5</vt:lpstr>
      <vt:lpstr>Example: LeNet-5</vt:lpstr>
      <vt:lpstr>Example: LeNet-5</vt:lpstr>
      <vt:lpstr>Example: LeNet-5</vt:lpstr>
      <vt:lpstr>Example: LeNet-5</vt:lpstr>
      <vt:lpstr>Example: LeNet-5</vt:lpstr>
      <vt:lpstr>Example: LeNet-5</vt:lpstr>
      <vt:lpstr>Example: LeNet-5</vt:lpstr>
      <vt:lpstr>Example: LeNet-5</vt:lpstr>
      <vt:lpstr>Hyperparameters for CNN</vt:lpstr>
      <vt:lpstr>Batch Normalization</vt:lpstr>
      <vt:lpstr>Batch Normalization</vt:lpstr>
      <vt:lpstr>Batch Normalization</vt:lpstr>
      <vt:lpstr>Batch Normalization: Standardization of Hidden Layers </vt:lpstr>
      <vt:lpstr>Batch Normalization: Standardization of Hidden Layers </vt:lpstr>
      <vt:lpstr>Batch Normalization: Standardization of Hidden Layers </vt:lpstr>
      <vt:lpstr>PowerPoint Presentation</vt:lpstr>
      <vt:lpstr>PowerPoint Presentation</vt:lpstr>
      <vt:lpstr>Batch Normalization</vt:lpstr>
      <vt:lpstr>Batch Normalization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307</cp:revision>
  <cp:lastPrinted>2010-09-08T13:46:11Z</cp:lastPrinted>
  <dcterms:created xsi:type="dcterms:W3CDTF">2015-02-19T18:04:32Z</dcterms:created>
  <dcterms:modified xsi:type="dcterms:W3CDTF">2021-11-01T15:34:14Z</dcterms:modified>
</cp:coreProperties>
</file>